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327" r:id="rId2"/>
    <p:sldId id="328" r:id="rId3"/>
    <p:sldId id="331" r:id="rId4"/>
    <p:sldId id="330" r:id="rId5"/>
    <p:sldId id="291" r:id="rId6"/>
    <p:sldId id="293" r:id="rId7"/>
    <p:sldId id="337" r:id="rId8"/>
    <p:sldId id="332" r:id="rId9"/>
    <p:sldId id="333" r:id="rId10"/>
    <p:sldId id="277" r:id="rId11"/>
    <p:sldId id="259" r:id="rId12"/>
    <p:sldId id="260" r:id="rId13"/>
    <p:sldId id="261" r:id="rId14"/>
    <p:sldId id="262" r:id="rId15"/>
    <p:sldId id="263" r:id="rId16"/>
    <p:sldId id="264" r:id="rId17"/>
    <p:sldId id="266" r:id="rId18"/>
    <p:sldId id="265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6" r:id="rId28"/>
    <p:sldId id="345" r:id="rId29"/>
    <p:sldId id="278" r:id="rId30"/>
    <p:sldId id="344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346" r:id="rId43"/>
    <p:sldId id="290" r:id="rId44"/>
    <p:sldId id="335" r:id="rId45"/>
    <p:sldId id="294" r:id="rId46"/>
    <p:sldId id="295" r:id="rId47"/>
    <p:sldId id="296" r:id="rId48"/>
    <p:sldId id="297" r:id="rId49"/>
    <p:sldId id="347" r:id="rId50"/>
    <p:sldId id="334" r:id="rId51"/>
    <p:sldId id="298" r:id="rId52"/>
    <p:sldId id="299" r:id="rId53"/>
    <p:sldId id="300" r:id="rId54"/>
    <p:sldId id="338" r:id="rId55"/>
    <p:sldId id="303" r:id="rId56"/>
    <p:sldId id="305" r:id="rId57"/>
    <p:sldId id="304" r:id="rId58"/>
    <p:sldId id="316" r:id="rId59"/>
    <p:sldId id="317" r:id="rId60"/>
    <p:sldId id="306" r:id="rId61"/>
    <p:sldId id="307" r:id="rId62"/>
    <p:sldId id="308" r:id="rId63"/>
    <p:sldId id="339" r:id="rId64"/>
    <p:sldId id="340" r:id="rId65"/>
    <p:sldId id="309" r:id="rId66"/>
    <p:sldId id="348" r:id="rId67"/>
    <p:sldId id="336" r:id="rId68"/>
    <p:sldId id="311" r:id="rId69"/>
    <p:sldId id="313" r:id="rId70"/>
    <p:sldId id="341" r:id="rId71"/>
    <p:sldId id="314" r:id="rId72"/>
    <p:sldId id="315" r:id="rId73"/>
    <p:sldId id="318" r:id="rId74"/>
    <p:sldId id="320" r:id="rId75"/>
    <p:sldId id="321" r:id="rId76"/>
    <p:sldId id="322" r:id="rId77"/>
    <p:sldId id="342" r:id="rId78"/>
    <p:sldId id="343" r:id="rId79"/>
    <p:sldId id="323" r:id="rId80"/>
    <p:sldId id="324" r:id="rId81"/>
    <p:sldId id="325" r:id="rId82"/>
    <p:sldId id="326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0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849D3-C3E2-4A07-8173-18D81E1D7100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C881C-6950-4E1E-B46F-2452413985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42175cc587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42175cc587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3F68-1B1C-489A-9012-7539B39E27D3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30A5-7F72-448D-ADD0-7CE69468F8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3F68-1B1C-489A-9012-7539B39E27D3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30A5-7F72-448D-ADD0-7CE69468F8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3F68-1B1C-489A-9012-7539B39E27D3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30A5-7F72-448D-ADD0-7CE69468F8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3F68-1B1C-489A-9012-7539B39E27D3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30A5-7F72-448D-ADD0-7CE69468F8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3F68-1B1C-489A-9012-7539B39E27D3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30A5-7F72-448D-ADD0-7CE69468F8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3F68-1B1C-489A-9012-7539B39E27D3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30A5-7F72-448D-ADD0-7CE69468F8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3F68-1B1C-489A-9012-7539B39E27D3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30A5-7F72-448D-ADD0-7CE69468F8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3F68-1B1C-489A-9012-7539B39E27D3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30A5-7F72-448D-ADD0-7CE69468F8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3F68-1B1C-489A-9012-7539B39E27D3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30A5-7F72-448D-ADD0-7CE69468F8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3F68-1B1C-489A-9012-7539B39E27D3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30A5-7F72-448D-ADD0-7CE69468F8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3F68-1B1C-489A-9012-7539B39E27D3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30A5-7F72-448D-ADD0-7CE69468F8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33F68-1B1C-489A-9012-7539B39E27D3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430A5-7F72-448D-ADD0-7CE69468F8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46700" y="1428736"/>
            <a:ext cx="8520600" cy="2530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457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Фото-презентация </a:t>
            </a:r>
            <a:endParaRPr sz="3200" b="1"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0" lvl="0" indent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2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условий осуществления образовательной деятельности </a:t>
            </a:r>
            <a:r>
              <a:rPr lang="ru" sz="32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в организации</a:t>
            </a:r>
            <a:endParaRPr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Раздел сайта с размещением информации в соответствии с 273-ФЗ «Об образовании в РФ», статья 29</a:t>
            </a:r>
            <a:endParaRPr lang="ru-RU" sz="2400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45487" y="1600199"/>
            <a:ext cx="6453026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Информация о дате создания, об учредителе, месте нахождения, режиме, графике работы, контактных телефонах и адресах электронной почты</a:t>
            </a:r>
            <a:endParaRPr lang="ru-RU" sz="24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835" b="3615"/>
          <a:stretch>
            <a:fillRect/>
          </a:stretch>
        </p:blipFill>
        <p:spPr bwMode="auto">
          <a:xfrm>
            <a:off x="1325072" y="1600199"/>
            <a:ext cx="6493857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Информация о дате создания, об учредителе, месте нахождения, режиме, графике работы, контактных телефонах и адресах электронной почты</a:t>
            </a:r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54" y="1600199"/>
            <a:ext cx="6553092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Информация о дате создания, об учредителе, месте нахождения, режиме, графике работы, контактных телефонах и адресах электронной почты</a:t>
            </a:r>
            <a:endParaRPr lang="ru-RU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b="4349"/>
          <a:stretch>
            <a:fillRect/>
          </a:stretch>
        </p:blipFill>
        <p:spPr bwMode="auto">
          <a:xfrm>
            <a:off x="1310283" y="1714488"/>
            <a:ext cx="6523435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Информация о дате создания, об учредителе, месте нахождения, режиме, графике работы, контактных телефонах и адресах электронной почты</a:t>
            </a:r>
            <a:endParaRPr lang="ru-RU" sz="2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b="4349"/>
          <a:stretch>
            <a:fillRect/>
          </a:stretch>
        </p:blipFill>
        <p:spPr bwMode="auto">
          <a:xfrm>
            <a:off x="1310283" y="1714488"/>
            <a:ext cx="6523435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Информация о структуре и об органах управления</a:t>
            </a:r>
            <a:endParaRPr lang="ru-RU" sz="2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b="4349"/>
          <a:stretch>
            <a:fillRect/>
          </a:stretch>
        </p:blipFill>
        <p:spPr bwMode="auto">
          <a:xfrm>
            <a:off x="1285852" y="1571612"/>
            <a:ext cx="6523435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Информация о реализуемых образовательных программах</a:t>
            </a:r>
            <a:endParaRPr lang="ru-RU" sz="2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b="4349"/>
          <a:stretch>
            <a:fillRect/>
          </a:stretch>
        </p:blipFill>
        <p:spPr bwMode="auto">
          <a:xfrm>
            <a:off x="1310283" y="1714488"/>
            <a:ext cx="6523435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Информация о реализуемых образовательных программах</a:t>
            </a:r>
            <a:endParaRPr lang="ru-RU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9141" t="16836" r="18152" b="4780"/>
          <a:stretch>
            <a:fillRect/>
          </a:stretch>
        </p:blipFill>
        <p:spPr bwMode="auto">
          <a:xfrm>
            <a:off x="214282" y="1714488"/>
            <a:ext cx="4284000" cy="42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/>
          <a:srcRect l="18170" t="15540" r="17756" b="5563"/>
          <a:stretch>
            <a:fillRect/>
          </a:stretch>
        </p:blipFill>
        <p:spPr bwMode="auto">
          <a:xfrm>
            <a:off x="4572000" y="1714488"/>
            <a:ext cx="4348914" cy="42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Информация о численности обучающихся по реализуемым образовательным программам</a:t>
            </a:r>
            <a:endParaRPr lang="ru-RU" sz="24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b="36844"/>
          <a:stretch>
            <a:fillRect/>
          </a:stretch>
        </p:blipFill>
        <p:spPr bwMode="auto">
          <a:xfrm>
            <a:off x="601283" y="1500174"/>
            <a:ext cx="7941435" cy="38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Информация о численности обучающихся по реализуемым образовательным программам</a:t>
            </a:r>
            <a:endParaRPr lang="ru-RU" sz="24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752" t="15704" r="16699" b="4921"/>
          <a:stretch>
            <a:fillRect/>
          </a:stretch>
        </p:blipFill>
        <p:spPr bwMode="auto">
          <a:xfrm>
            <a:off x="2235997" y="1600200"/>
            <a:ext cx="467200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185900" y="512700"/>
            <a:ext cx="8564400" cy="18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dirty="0">
                <a:solidFill>
                  <a:srgbClr val="FF0000"/>
                </a:solidFill>
              </a:rPr>
              <a:t>Наименование организации: </a:t>
            </a:r>
            <a:endParaRPr sz="30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 smtClean="0">
                <a:solidFill>
                  <a:srgbClr val="000000"/>
                </a:solidFill>
              </a:rPr>
              <a:t>ГБПОУ МО </a:t>
            </a:r>
            <a:r>
              <a:rPr lang="ru" sz="2300" b="1" dirty="0" smtClean="0">
                <a:solidFill>
                  <a:schemeClr val="dk1"/>
                </a:solidFill>
              </a:rPr>
              <a:t>«Орехово-Зуевский техникум"</a:t>
            </a:r>
            <a:endParaRPr sz="23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dirty="0">
                <a:solidFill>
                  <a:srgbClr val="FF0000"/>
                </a:solidFill>
              </a:rPr>
              <a:t>ИНН организации:</a:t>
            </a:r>
            <a:r>
              <a:rPr lang="ru" sz="3000" dirty="0">
                <a:solidFill>
                  <a:srgbClr val="000000"/>
                </a:solidFill>
              </a:rPr>
              <a:t> </a:t>
            </a:r>
            <a:r>
              <a:rPr lang="ru" sz="3000" dirty="0" smtClean="0">
                <a:solidFill>
                  <a:srgbClr val="000000"/>
                </a:solidFill>
              </a:rPr>
              <a:t>5073065425</a:t>
            </a:r>
            <a:endParaRPr sz="30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000" b="1" dirty="0" smtClean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dirty="0" smtClean="0">
                <a:solidFill>
                  <a:srgbClr val="FF0000"/>
                </a:solidFill>
              </a:rPr>
              <a:t>Адрес </a:t>
            </a:r>
            <a:r>
              <a:rPr lang="ru" sz="3000" b="1" dirty="0">
                <a:solidFill>
                  <a:srgbClr val="FF0000"/>
                </a:solidFill>
              </a:rPr>
              <a:t>организации:</a:t>
            </a:r>
            <a:endParaRPr sz="30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dirty="0" smtClean="0">
                <a:solidFill>
                  <a:srgbClr val="000000"/>
                </a:solidFill>
              </a:rPr>
              <a:t>Москвская область, г.о. Ликино-Дулево,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dirty="0" smtClean="0">
                <a:solidFill>
                  <a:srgbClr val="000000"/>
                </a:solidFill>
              </a:rPr>
              <a:t>ул</a:t>
            </a:r>
            <a:r>
              <a:rPr lang="ru" sz="3000" dirty="0">
                <a:solidFill>
                  <a:srgbClr val="000000"/>
                </a:solidFill>
              </a:rPr>
              <a:t>. </a:t>
            </a:r>
            <a:r>
              <a:rPr lang="ru" sz="3000" dirty="0" smtClean="0">
                <a:solidFill>
                  <a:srgbClr val="000000"/>
                </a:solidFill>
              </a:rPr>
              <a:t>Центральная, </a:t>
            </a:r>
            <a:r>
              <a:rPr lang="ru" sz="3000" dirty="0">
                <a:solidFill>
                  <a:srgbClr val="000000"/>
                </a:solidFill>
              </a:rPr>
              <a:t>дом </a:t>
            </a:r>
            <a:r>
              <a:rPr lang="ru" sz="3000" dirty="0" smtClean="0">
                <a:solidFill>
                  <a:srgbClr val="000000"/>
                </a:solidFill>
              </a:rPr>
              <a:t>2</a:t>
            </a:r>
            <a:endParaRPr sz="3000" smtClean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dirty="0" smtClean="0">
                <a:solidFill>
                  <a:srgbClr val="FF0000"/>
                </a:solidFill>
              </a:rPr>
              <a:t>Сайт организации:</a:t>
            </a:r>
            <a:endParaRPr sz="3000" b="1" smtClean="0">
              <a:solidFill>
                <a:srgbClr val="FF0000"/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3000" b="1" u="sng" dirty="0" smtClean="0">
                <a:solidFill>
                  <a:schemeClr val="hlink"/>
                </a:solidFill>
              </a:rPr>
              <a:t>http://oztech.ru</a:t>
            </a:r>
            <a:endParaRPr sz="30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Информация о языках образования</a:t>
            </a:r>
            <a:endParaRPr lang="ru-RU" sz="24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b="4349"/>
          <a:stretch>
            <a:fillRect/>
          </a:stretch>
        </p:blipFill>
        <p:spPr bwMode="auto">
          <a:xfrm>
            <a:off x="1310283" y="1714488"/>
            <a:ext cx="6523435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Информация о федеральных государственных образовательных стандартах, об образовательных стандартах</a:t>
            </a:r>
            <a:endParaRPr lang="ru-RU" sz="24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b="2771"/>
          <a:stretch>
            <a:fillRect/>
          </a:stretch>
        </p:blipFill>
        <p:spPr bwMode="auto">
          <a:xfrm>
            <a:off x="1364650" y="1714488"/>
            <a:ext cx="6414701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Информация о руководителе образовательной организации, его заместителях</a:t>
            </a:r>
            <a:endParaRPr lang="ru-RU" sz="2400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01312" y="1600200"/>
            <a:ext cx="554137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Информация о персональном составе педагогических работников с указанием уровня образования, квалификации и опыта работы</a:t>
            </a:r>
            <a:endParaRPr lang="ru-RU" sz="28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b="4349"/>
          <a:stretch>
            <a:fillRect/>
          </a:stretch>
        </p:blipFill>
        <p:spPr bwMode="auto">
          <a:xfrm>
            <a:off x="1310283" y="1714488"/>
            <a:ext cx="6523435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Информация о материально-техническом обеспечении</a:t>
            </a:r>
            <a:endParaRPr lang="ru-RU" sz="28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b="4349"/>
          <a:stretch>
            <a:fillRect/>
          </a:stretch>
        </p:blipFill>
        <p:spPr bwMode="auto">
          <a:xfrm>
            <a:off x="1286122" y="1714488"/>
            <a:ext cx="6571757" cy="48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Информация о материально-техническом обеспечении</a:t>
            </a:r>
            <a:endParaRPr lang="ru-RU" sz="28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5219" y="1600200"/>
            <a:ext cx="60935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Информация о результатах приема по каждой профессии, специальности среднего профессионального образования</a:t>
            </a:r>
            <a:endParaRPr lang="ru-RU" sz="2800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49185" y="1600200"/>
            <a:ext cx="604562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Информация о результатах приема по каждой профессии, специальности среднего профессионального образования</a:t>
            </a:r>
            <a:endParaRPr lang="ru-RU" sz="28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2771"/>
          <a:stretch>
            <a:fillRect/>
          </a:stretch>
        </p:blipFill>
        <p:spPr bwMode="auto">
          <a:xfrm>
            <a:off x="1447948" y="1600200"/>
            <a:ext cx="6248105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Информация о количестве вакантных мест для приема (перевода)</a:t>
            </a:r>
            <a:endParaRPr lang="ru-RU" sz="28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b="37496"/>
          <a:stretch>
            <a:fillRect/>
          </a:stretch>
        </p:blipFill>
        <p:spPr bwMode="auto">
          <a:xfrm>
            <a:off x="558117" y="1714488"/>
            <a:ext cx="8027767" cy="38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Информация о наличии и об условиях предоставления обучающимся стипендий, мер социальной поддержки</a:t>
            </a:r>
            <a:endParaRPr lang="ru-RU" sz="28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b="4349"/>
          <a:stretch>
            <a:fillRect/>
          </a:stretch>
        </p:blipFill>
        <p:spPr bwMode="auto">
          <a:xfrm>
            <a:off x="1310283" y="1714488"/>
            <a:ext cx="6523435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1. </a:t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Открытость и доступность информации об организации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lvl="0" indent="0">
              <a:spcBef>
                <a:spcPts val="1600"/>
              </a:spcBef>
              <a:buNone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Соответствие информации о деятельности образовательной  организации, размещенной на </a:t>
            </a:r>
            <a:r>
              <a:rPr lang="ru-RU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информационных стендах</a:t>
            </a: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ее содержанию и порядку (форме), установленных нормативными правовыми актами.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Фотографии стендов о размещении данных:</a:t>
            </a:r>
          </a:p>
          <a:p>
            <a:pPr marL="0" lvl="0" indent="193799">
              <a:spcBef>
                <a:spcPts val="0"/>
              </a:spcBef>
              <a:buClr>
                <a:schemeClr val="dk1"/>
              </a:buClr>
              <a:buSzPts val="1200"/>
              <a:buFont typeface="Times New Roman"/>
              <a:buChar char="-"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устав, </a:t>
            </a:r>
          </a:p>
          <a:p>
            <a:pPr marL="0" lvl="0" indent="193799">
              <a:spcBef>
                <a:spcPts val="0"/>
              </a:spcBef>
              <a:buClr>
                <a:schemeClr val="dk1"/>
              </a:buClr>
              <a:buSzPts val="1200"/>
              <a:buFont typeface="Times New Roman"/>
              <a:buChar char="-"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лицензия на осуществление образовательной деятельности;</a:t>
            </a:r>
          </a:p>
          <a:p>
            <a:pPr marL="0" lvl="0" indent="193799">
              <a:spcBef>
                <a:spcPts val="0"/>
              </a:spcBef>
              <a:buClr>
                <a:schemeClr val="dk1"/>
              </a:buClr>
              <a:buSzPts val="1200"/>
              <a:buFont typeface="Times New Roman"/>
              <a:buChar char="-"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информация о закрепленной территории за образовательной организацией</a:t>
            </a:r>
          </a:p>
          <a:p>
            <a:pPr marL="0" lvl="0" indent="193799">
              <a:spcBef>
                <a:spcPts val="0"/>
              </a:spcBef>
              <a:buClr>
                <a:schemeClr val="dk1"/>
              </a:buClr>
              <a:buSzPts val="1200"/>
              <a:buFont typeface="Times New Roman"/>
              <a:buChar char="-"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информация о порядке приема на обучение</a:t>
            </a:r>
          </a:p>
          <a:p>
            <a:pPr marL="0" lvl="0" indent="193799">
              <a:spcBef>
                <a:spcPts val="0"/>
              </a:spcBef>
              <a:buClr>
                <a:schemeClr val="dk1"/>
              </a:buClr>
              <a:buSzPts val="1200"/>
              <a:buFont typeface="Times New Roman"/>
              <a:buChar char="-"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другая информация, регламентирующая  организацию и осуществление образовательной деятельности из перечня обязательных документов, подлежащих размещению на официальном сайте ОО, в том числе с указанием ссылки на сайт или QR-код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Информация о наличии </a:t>
            </a:r>
            <a:r>
              <a:rPr lang="ru-RU" sz="2800" dirty="0" smtClean="0"/>
              <a:t>общежития</a:t>
            </a:r>
            <a:endParaRPr lang="ru-RU" sz="28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76485" y="1428736"/>
            <a:ext cx="6591031" cy="49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Информация об объеме образовательной деятельности</a:t>
            </a:r>
            <a:endParaRPr lang="ru-RU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169" t="10172" r="18432" b="4349"/>
          <a:stretch>
            <a:fillRect/>
          </a:stretch>
        </p:blipFill>
        <p:spPr bwMode="auto">
          <a:xfrm>
            <a:off x="2198821" y="1428736"/>
            <a:ext cx="4746358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Информация о поступлении финансовых и материальных средств и об их расходовании по итогам финансового года</a:t>
            </a:r>
            <a:endParaRPr lang="ru-RU" sz="2800" dirty="0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0440" y="1600200"/>
            <a:ext cx="610312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Информация о трудоустройстве выпускников</a:t>
            </a:r>
            <a:endParaRPr lang="ru-RU" sz="2800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0151" y="1600199"/>
            <a:ext cx="8003698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Копия устава образовательной организации</a:t>
            </a:r>
            <a:endParaRPr lang="ru-RU" sz="28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542" y="1600199"/>
            <a:ext cx="8352917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Лицензия на осуществлении образовательной деятельности (с приложениями)</a:t>
            </a:r>
            <a:endParaRPr lang="ru-RU" sz="28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3819" y="1600200"/>
            <a:ext cx="639636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Свидетельство о государственной аккредитации </a:t>
            </a:r>
            <a:br>
              <a:rPr lang="ru-RU" sz="2800" dirty="0" smtClean="0"/>
            </a:br>
            <a:r>
              <a:rPr lang="ru-RU" sz="2800" dirty="0" smtClean="0"/>
              <a:t>(с приложениями)</a:t>
            </a:r>
            <a:endParaRPr lang="ru-RU" sz="28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13981" y="1600200"/>
            <a:ext cx="611603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План финансово-хозяйственной деятельности</a:t>
            </a:r>
            <a:endParaRPr lang="ru-RU" sz="28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18771" y="1600200"/>
            <a:ext cx="61064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Локальные нормативные акты</a:t>
            </a:r>
            <a:endParaRPr lang="ru-RU" sz="2800" dirty="0"/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b="4349"/>
          <a:stretch>
            <a:fillRect/>
          </a:stretch>
        </p:blipFill>
        <p:spPr bwMode="auto">
          <a:xfrm>
            <a:off x="1310283" y="1714488"/>
            <a:ext cx="6523435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Локальные нормативные акты</a:t>
            </a:r>
            <a:br>
              <a:rPr lang="ru-RU" sz="2800" dirty="0" smtClean="0"/>
            </a:br>
            <a:r>
              <a:rPr lang="ru-RU" sz="2800" dirty="0" smtClean="0"/>
              <a:t>(коллективный договор)</a:t>
            </a:r>
            <a:endParaRPr lang="ru-RU" sz="28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6871" y="1600200"/>
            <a:ext cx="60902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Фотографии стендов о размещении данных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1028" name="Picture 4" descr="C:\Users\admin22\Desktop\Фото-презентация\Фотографии техникума\P_20180921_114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417" b="29604"/>
          <a:stretch>
            <a:fillRect/>
          </a:stretch>
        </p:blipFill>
        <p:spPr bwMode="auto">
          <a:xfrm>
            <a:off x="1443440" y="1500174"/>
            <a:ext cx="6257121" cy="500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Отчеты о результатах самообследования</a:t>
            </a:r>
            <a:endParaRPr lang="ru-RU" sz="28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b="32341"/>
          <a:stretch>
            <a:fillRect/>
          </a:stretch>
        </p:blipFill>
        <p:spPr bwMode="auto">
          <a:xfrm>
            <a:off x="737574" y="1714488"/>
            <a:ext cx="7668852" cy="39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Информация о порядке оказания платных образовательных услуг</a:t>
            </a:r>
            <a:endParaRPr lang="ru-RU" sz="28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b="4349"/>
          <a:stretch>
            <a:fillRect/>
          </a:stretch>
        </p:blipFill>
        <p:spPr bwMode="auto">
          <a:xfrm>
            <a:off x="1310283" y="1714488"/>
            <a:ext cx="6523435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Информация о предписаниях органов, осуществляющих государственный контроль (надзор)</a:t>
            </a:r>
            <a:endParaRPr lang="ru-RU" sz="28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Иная информация, обязательная к размещению</a:t>
            </a:r>
            <a:endParaRPr lang="ru-RU" sz="28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7899" y="1428736"/>
            <a:ext cx="6968203" cy="51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2. </a:t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Комфортность условий предоставления услуг</a:t>
            </a: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2910" y="1600200"/>
            <a:ext cx="8043890" cy="4525963"/>
          </a:xfrm>
        </p:spPr>
        <p:txBody>
          <a:bodyPr>
            <a:normAutofit/>
          </a:bodyPr>
          <a:lstStyle/>
          <a:p>
            <a:pPr marL="0" lvl="0" indent="26670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600" i="1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Скриншоты страниц сайта с дистанционными способами взаимодействия с получателями услуг: </a:t>
            </a:r>
          </a:p>
          <a:p>
            <a:pPr marL="457200" lvl="0" indent="-304800" algn="just">
              <a:spcBef>
                <a:spcPts val="0"/>
              </a:spcBef>
              <a:buClr>
                <a:schemeClr val="dk1"/>
              </a:buClr>
              <a:buSzPts val="1200"/>
              <a:buFont typeface="Times New Roman"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телефон;</a:t>
            </a:r>
          </a:p>
          <a:p>
            <a:pPr marL="0" lvl="0" indent="26670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600" i="1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- электронная почта;</a:t>
            </a:r>
          </a:p>
          <a:p>
            <a:pPr marL="0" lvl="0" indent="26670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600" i="1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- электронный сервис (форма для подачи электронного обращения (жалобы, предложения), </a:t>
            </a:r>
          </a:p>
          <a:p>
            <a:pPr marL="0" lvl="0" indent="266700" algn="just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информация для получение консультаций;</a:t>
            </a:r>
          </a:p>
          <a:p>
            <a:pPr marL="0" lvl="0" indent="266700" algn="just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- техническая возможность выражения получателем услуг мнения о качестве условий оказания услуг образовательной организацией (наличие анкеты для опроса граждан или гиперссылки на нее);</a:t>
            </a:r>
          </a:p>
          <a:p>
            <a:pPr marL="0" lvl="0" indent="26670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1600" i="1" dirty="0" smtClean="0">
                <a:solidFill>
                  <a:schemeClr val="dk1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- иной дистанционный способ взаимодействия.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Дистанционные способы взаимодействия с получателем услуг</a:t>
            </a:r>
            <a:endParaRPr lang="ru-RU" sz="2800" dirty="0"/>
          </a:p>
        </p:txBody>
      </p:sp>
      <p:pic>
        <p:nvPicPr>
          <p:cNvPr id="337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1309" y="1600199"/>
            <a:ext cx="7901382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Дистанционные способы взаимодействия с получателем услуг</a:t>
            </a:r>
            <a:endParaRPr lang="ru-RU" sz="2800" dirty="0"/>
          </a:p>
        </p:txBody>
      </p:sp>
      <p:pic>
        <p:nvPicPr>
          <p:cNvPr id="2253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01792" y="1428736"/>
            <a:ext cx="6940416" cy="5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Дистанционные способы взаимодействия с получателем услуг</a:t>
            </a:r>
            <a:endParaRPr lang="ru-RU" sz="28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220" y="1600199"/>
            <a:ext cx="6553560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Дистанционные способы взаимодействия с получателем услуг</a:t>
            </a:r>
            <a:endParaRPr lang="ru-RU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0655" y="1600200"/>
            <a:ext cx="610268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Техническая возможность выражения получателем услуг мнения о качестве условий оказания услуг</a:t>
            </a:r>
            <a:endParaRPr lang="ru-RU" sz="28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2040" y="1428736"/>
            <a:ext cx="7139921" cy="52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Фотографии стендов о размещении данных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8" name="Picture 2" descr="C:\Users\admin22\Desktop\Фото-презентация\Кабаново 1\20180920_1144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139" r="13620"/>
          <a:stretch>
            <a:fillRect/>
          </a:stretch>
        </p:blipFill>
        <p:spPr bwMode="auto">
          <a:xfrm>
            <a:off x="1128951" y="1357298"/>
            <a:ext cx="6886098" cy="51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2. </a:t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Комфортность условий предоставления услуг</a:t>
            </a: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2910" y="1600200"/>
            <a:ext cx="8043890" cy="4525963"/>
          </a:xfrm>
        </p:spPr>
        <p:txBody>
          <a:bodyPr>
            <a:normAutofit/>
          </a:bodyPr>
          <a:lstStyle/>
          <a:p>
            <a:pPr marL="0" lvl="0" indent="181099">
              <a:spcBef>
                <a:spcPts val="0"/>
              </a:spcBef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наличие комфортной зоны отдыха, оборудованной соответствующей мебелью;</a:t>
            </a:r>
          </a:p>
          <a:p>
            <a:pPr marL="0" lvl="0" indent="181099">
              <a:spcBef>
                <a:spcPts val="0"/>
              </a:spcBef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наличие и понятность навигации внутри организации;</a:t>
            </a:r>
          </a:p>
          <a:p>
            <a:pPr marL="0" lvl="0" indent="181099">
              <a:spcBef>
                <a:spcPts val="0"/>
              </a:spcBef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наличие и доступность питьевой воды;</a:t>
            </a:r>
          </a:p>
          <a:p>
            <a:pPr marL="0" lvl="0" indent="181099">
              <a:spcBef>
                <a:spcPts val="0"/>
              </a:spcBef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наличие и доступность санитарно-гигиенических помещений;</a:t>
            </a:r>
          </a:p>
          <a:p>
            <a:pPr marL="0" lvl="0" indent="181099">
              <a:spcBef>
                <a:spcPts val="0"/>
              </a:spcBef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санитарное состояние помещений образовательной организации;</a:t>
            </a:r>
          </a:p>
          <a:p>
            <a:pPr marL="0" lvl="0" indent="181099">
              <a:spcBef>
                <a:spcPts val="0"/>
              </a:spcBef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транспортная доступность (возможность доехать до образовательной организации на общественном транспорте, наличие парковки);</a:t>
            </a:r>
          </a:p>
          <a:p>
            <a:pPr marL="0" lvl="0" indent="181099">
              <a:spcBef>
                <a:spcPts val="0"/>
              </a:spcBef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доступность записи на получение консультации (по телефону, на официальном сайте образовательной организации  в сети «Интернет», при личном посещении организации);</a:t>
            </a:r>
          </a:p>
          <a:p>
            <a:pPr marL="0" lvl="0" indent="181099">
              <a:spcBef>
                <a:spcPts val="0"/>
              </a:spcBef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иные параметры комфортных условий, установленные ведомственным актом уполномоченного федерального органа исполнительной власти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Комфортность условий</a:t>
            </a:r>
            <a:br>
              <a:rPr lang="ru-RU" sz="2800" dirty="0" smtClean="0"/>
            </a:br>
            <a:r>
              <a:rPr lang="ru-RU" sz="2800" dirty="0" smtClean="0"/>
              <a:t>(зона отдыха)</a:t>
            </a:r>
            <a:endParaRPr lang="ru-RU" sz="2800" dirty="0"/>
          </a:p>
        </p:txBody>
      </p:sp>
      <p:pic>
        <p:nvPicPr>
          <p:cNvPr id="36866" name="Picture 2" descr="C:\Users\admin22\Desktop\Фото-презентация\Фотографии техникума\IMG_79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Комфортность условий</a:t>
            </a:r>
            <a:br>
              <a:rPr lang="ru-RU" sz="2800" dirty="0" smtClean="0"/>
            </a:br>
            <a:r>
              <a:rPr lang="ru-RU" sz="2800" dirty="0" smtClean="0"/>
              <a:t>(зона отдыха)</a:t>
            </a:r>
            <a:endParaRPr lang="ru-RU" sz="2800" dirty="0"/>
          </a:p>
        </p:txBody>
      </p:sp>
      <p:pic>
        <p:nvPicPr>
          <p:cNvPr id="37890" name="Picture 2" descr="C:\Users\admin22\Desktop\Фото-презентация\Фотографии техникума\IMG_79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124000" y="2112174"/>
            <a:ext cx="4896000" cy="36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Комфортность условий</a:t>
            </a:r>
            <a:br>
              <a:rPr lang="ru-RU" sz="2800" dirty="0" smtClean="0"/>
            </a:br>
            <a:r>
              <a:rPr lang="ru-RU" sz="2800" dirty="0" smtClean="0"/>
              <a:t>(навигация внутри здания)</a:t>
            </a:r>
            <a:endParaRPr lang="ru-RU" sz="2800" dirty="0"/>
          </a:p>
        </p:txBody>
      </p:sp>
      <p:pic>
        <p:nvPicPr>
          <p:cNvPr id="5122" name="Picture 2" descr="C:\Users\admin22\Desktop\Фото-презентация\Фотографии техникума\161___09\IMG_79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37404" y="2023298"/>
            <a:ext cx="5328000" cy="3996000"/>
          </a:xfrm>
          <a:prstGeom prst="rect">
            <a:avLst/>
          </a:prstGeom>
          <a:noFill/>
        </p:spPr>
      </p:pic>
      <p:pic>
        <p:nvPicPr>
          <p:cNvPr id="8" name="Picture 3" descr="C:\Users\admin22\Desktop\Фото-презентация\Фотографии техникума\161___09\IMG_7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120314" y="2023298"/>
            <a:ext cx="5328000" cy="39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Комфортность условий</a:t>
            </a:r>
            <a:br>
              <a:rPr lang="ru-RU" sz="2800" dirty="0" smtClean="0"/>
            </a:br>
            <a:r>
              <a:rPr lang="ru-RU" sz="2800" dirty="0" smtClean="0"/>
              <a:t>(навигация внутри здания)</a:t>
            </a:r>
            <a:endParaRPr lang="ru-RU" sz="2800" dirty="0"/>
          </a:p>
        </p:txBody>
      </p:sp>
      <p:pic>
        <p:nvPicPr>
          <p:cNvPr id="6148" name="Picture 4" descr="C:\Users\admin22\Desktop\Фото-презентация\Фотографии техникума\161___09\IMG_79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Комфортность условий</a:t>
            </a:r>
            <a:br>
              <a:rPr lang="ru-RU" sz="2800" dirty="0" smtClean="0"/>
            </a:br>
            <a:r>
              <a:rPr lang="ru-RU" sz="2800" dirty="0" smtClean="0"/>
              <a:t>(доступность питьевой воды)</a:t>
            </a:r>
            <a:endParaRPr lang="ru-RU" sz="2800" dirty="0"/>
          </a:p>
        </p:txBody>
      </p:sp>
      <p:pic>
        <p:nvPicPr>
          <p:cNvPr id="41986" name="Picture 2" descr="C:\Users\admin22\Desktop\Фото-презентация\Фотографии техникума\IMG_79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01404" y="2058736"/>
            <a:ext cx="5040000" cy="3780000"/>
          </a:xfrm>
          <a:prstGeom prst="rect">
            <a:avLst/>
          </a:prstGeom>
          <a:noFill/>
        </p:spPr>
      </p:pic>
      <p:pic>
        <p:nvPicPr>
          <p:cNvPr id="41987" name="Picture 3" descr="C:\Users\admin22\Desktop\Фото-презентация\Кабаново 1\20180920_125459.jpg"/>
          <p:cNvPicPr>
            <a:picLocks noChangeAspect="1" noChangeArrowheads="1"/>
          </p:cNvPicPr>
          <p:nvPr/>
        </p:nvPicPr>
        <p:blipFill>
          <a:blip r:embed="rId3" cstate="print"/>
          <a:srcRect l="22123" r="3462"/>
          <a:stretch>
            <a:fillRect/>
          </a:stretch>
        </p:blipFill>
        <p:spPr bwMode="auto">
          <a:xfrm rot="5400000">
            <a:off x="3926795" y="2073941"/>
            <a:ext cx="5286410" cy="39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Комфортность условий</a:t>
            </a:r>
            <a:br>
              <a:rPr lang="ru-RU" sz="2800" dirty="0" smtClean="0"/>
            </a:br>
            <a:r>
              <a:rPr lang="ru-RU" sz="2800" dirty="0" smtClean="0"/>
              <a:t>(санитарно-гигиенические помещения)</a:t>
            </a:r>
            <a:endParaRPr lang="ru-RU" sz="2800" dirty="0"/>
          </a:p>
        </p:txBody>
      </p:sp>
      <p:pic>
        <p:nvPicPr>
          <p:cNvPr id="44034" name="Picture 2" descr="C:\Users\admin22\Desktop\Фото-презентация\Фотографии техникума\IMG_79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31404" y="1945860"/>
            <a:ext cx="5280000" cy="3960000"/>
          </a:xfrm>
          <a:prstGeom prst="rect">
            <a:avLst/>
          </a:prstGeom>
          <a:noFill/>
        </p:spPr>
      </p:pic>
      <p:pic>
        <p:nvPicPr>
          <p:cNvPr id="7" name="Picture 2" descr="C:\Users\admin22\Desktop\Фото-презентация\Фотографии техникума\IMG_79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054876" y="1945860"/>
            <a:ext cx="5280000" cy="39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Комфортность условий</a:t>
            </a:r>
            <a:br>
              <a:rPr lang="ru-RU" sz="2800" dirty="0" smtClean="0"/>
            </a:br>
            <a:r>
              <a:rPr lang="ru-RU" sz="2800" dirty="0" smtClean="0"/>
              <a:t>(санитарно-гигиенические помещения)</a:t>
            </a:r>
            <a:endParaRPr lang="ru-RU" sz="2800" dirty="0"/>
          </a:p>
        </p:txBody>
      </p:sp>
      <p:pic>
        <p:nvPicPr>
          <p:cNvPr id="43010" name="Picture 2" descr="C:\Users\admin22\Desktop\Фото-презентация\Фотографии техникума\IMG_79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Комфортность условий</a:t>
            </a:r>
            <a:br>
              <a:rPr lang="ru-RU" sz="2800" dirty="0" smtClean="0"/>
            </a:br>
            <a:r>
              <a:rPr lang="ru-RU" sz="2800" dirty="0" smtClean="0"/>
              <a:t>(санитарно-гигиенические помещения)</a:t>
            </a:r>
            <a:endParaRPr lang="ru-RU" sz="2800" dirty="0"/>
          </a:p>
        </p:txBody>
      </p:sp>
      <p:pic>
        <p:nvPicPr>
          <p:cNvPr id="54274" name="Picture 2" descr="C:\Users\admin22\Desktop\Фото-презентация\Куровское 1\20180920_1619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229790" y="2587188"/>
            <a:ext cx="5304904" cy="2988000"/>
          </a:xfrm>
          <a:prstGeom prst="rect">
            <a:avLst/>
          </a:prstGeom>
          <a:noFill/>
        </p:spPr>
      </p:pic>
      <p:pic>
        <p:nvPicPr>
          <p:cNvPr id="6" name="Picture 2" descr="C:\Users\admin22\Desktop\Фото-презентация\Куровское 1\20180920_1618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055795" y="2587188"/>
            <a:ext cx="5304905" cy="298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Комфортность условий</a:t>
            </a:r>
            <a:br>
              <a:rPr lang="ru-RU" sz="2800" dirty="0" smtClean="0"/>
            </a:br>
            <a:r>
              <a:rPr lang="ru-RU" sz="2800" dirty="0" smtClean="0"/>
              <a:t>(санитарно-гигиенические помещения)</a:t>
            </a:r>
            <a:endParaRPr lang="ru-RU" sz="2800" dirty="0"/>
          </a:p>
        </p:txBody>
      </p:sp>
      <p:pic>
        <p:nvPicPr>
          <p:cNvPr id="55299" name="Picture 3" descr="C:\Users\admin22\Desktop\Фото-презентация\Куровское 1\20180920_1619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01053" y="2082006"/>
            <a:ext cx="7541895" cy="42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Фотографии стендов о размещении данных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2050" name="Picture 2" descr="C:\Users\admin22\Desktop\Фото-презентация\Куровское 1\20180921_0914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463" r="9431"/>
          <a:stretch>
            <a:fillRect/>
          </a:stretch>
        </p:blipFill>
        <p:spPr bwMode="auto">
          <a:xfrm>
            <a:off x="642910" y="1500174"/>
            <a:ext cx="7869824" cy="51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Комфортность условий</a:t>
            </a:r>
            <a:br>
              <a:rPr lang="ru-RU" sz="2800" dirty="0" smtClean="0"/>
            </a:br>
            <a:r>
              <a:rPr lang="ru-RU" sz="2800" dirty="0" smtClean="0"/>
              <a:t>(транспортная доступность)</a:t>
            </a:r>
            <a:endParaRPr lang="ru-RU" sz="2800" dirty="0"/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199" y="1746169"/>
            <a:ext cx="839671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Комфортность условий</a:t>
            </a:r>
            <a:br>
              <a:rPr lang="ru-RU" sz="2800" dirty="0" smtClean="0"/>
            </a:br>
            <a:r>
              <a:rPr lang="ru-RU" sz="2800" dirty="0" smtClean="0"/>
              <a:t>(транспортная доступность)</a:t>
            </a:r>
            <a:endParaRPr lang="ru-RU" sz="2800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7881" b="17528"/>
          <a:stretch>
            <a:fillRect/>
          </a:stretch>
        </p:blipFill>
        <p:spPr bwMode="auto">
          <a:xfrm>
            <a:off x="861746" y="1857364"/>
            <a:ext cx="7420509" cy="44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Комфортность условий</a:t>
            </a:r>
            <a:br>
              <a:rPr lang="ru-RU" sz="2800" dirty="0" smtClean="0"/>
            </a:br>
            <a:r>
              <a:rPr lang="ru-RU" sz="2800" dirty="0" smtClean="0"/>
              <a:t>(транспортная доступность)</a:t>
            </a:r>
            <a:endParaRPr lang="ru-RU" sz="2800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b="18555"/>
          <a:stretch>
            <a:fillRect/>
          </a:stretch>
        </p:blipFill>
        <p:spPr bwMode="auto">
          <a:xfrm>
            <a:off x="951250" y="1714488"/>
            <a:ext cx="724150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Комфортность условий</a:t>
            </a:r>
            <a:br>
              <a:rPr lang="ru-RU" sz="2800" dirty="0" smtClean="0"/>
            </a:br>
            <a:r>
              <a:rPr lang="ru-RU" sz="2800" dirty="0" smtClean="0"/>
              <a:t>(транспортная доступность)</a:t>
            </a:r>
            <a:endParaRPr lang="ru-RU" sz="2800" dirty="0"/>
          </a:p>
        </p:txBody>
      </p:sp>
      <p:pic>
        <p:nvPicPr>
          <p:cNvPr id="7170" name="Picture 2" descr="C:\Users\admin22\Desktop\Фото-презентация\Фотографии техникума\161___09\IMG_79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908000" y="2023298"/>
            <a:ext cx="5328000" cy="39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Комфортность условий</a:t>
            </a:r>
            <a:br>
              <a:rPr lang="ru-RU" sz="2800" dirty="0" smtClean="0"/>
            </a:br>
            <a:r>
              <a:rPr lang="ru-RU" sz="2800" dirty="0" smtClean="0"/>
              <a:t>(транспортная доступность)</a:t>
            </a:r>
            <a:endParaRPr lang="ru-RU" sz="2800" dirty="0"/>
          </a:p>
        </p:txBody>
      </p:sp>
      <p:pic>
        <p:nvPicPr>
          <p:cNvPr id="9218" name="Picture 2" descr="C:\Users\admin22\Desktop\Фото-презентация\Фотографии техникума\21-09-2018_09-15-16\P_20180921_090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2000" y="1600199"/>
            <a:ext cx="6480000" cy="48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Комфортность условий</a:t>
            </a:r>
            <a:br>
              <a:rPr lang="ru-RU" sz="2800" dirty="0" smtClean="0"/>
            </a:br>
            <a:r>
              <a:rPr lang="ru-RU" sz="2800" dirty="0" smtClean="0"/>
              <a:t>(доступность записи на получение консультации)</a:t>
            </a:r>
            <a:endParaRPr lang="ru-RU" sz="2800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2848" y="1600200"/>
            <a:ext cx="735830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Дистанционные способы взаимодействия с получателем услуг</a:t>
            </a:r>
            <a:endParaRPr lang="ru-RU" sz="2800" dirty="0"/>
          </a:p>
        </p:txBody>
      </p:sp>
      <p:pic>
        <p:nvPicPr>
          <p:cNvPr id="2253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01792" y="1428736"/>
            <a:ext cx="6940416" cy="5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3. </a:t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Доступность услуг для инвалидов</a:t>
            </a:r>
            <a:endParaRPr lang="ru-RU" sz="24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2910" y="1600200"/>
            <a:ext cx="8043890" cy="4525963"/>
          </a:xfrm>
        </p:spPr>
        <p:txBody>
          <a:bodyPr>
            <a:normAutofit/>
          </a:bodyPr>
          <a:lstStyle/>
          <a:p>
            <a:pPr marL="457200" lvl="0" indent="-317500">
              <a:spcBef>
                <a:spcPts val="0"/>
              </a:spcBef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пандусы (подъемные платформы)</a:t>
            </a:r>
          </a:p>
          <a:p>
            <a:pPr marL="457200" lvl="0" indent="-317500">
              <a:spcBef>
                <a:spcPts val="0"/>
              </a:spcBef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выделенная стоянка для автотранспортных средств инвалидов;</a:t>
            </a:r>
          </a:p>
          <a:p>
            <a:pPr marL="89999" lvl="0" indent="1099">
              <a:spcBef>
                <a:spcPts val="0"/>
              </a:spcBef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дублирование для инвалидов по слуху и зрению звуковой и зрительной информации;</a:t>
            </a:r>
          </a:p>
          <a:p>
            <a:pPr marL="89999" lvl="0" indent="1099">
              <a:spcBef>
                <a:spcPts val="0"/>
              </a:spcBef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дублирование надписей, знаков и иной текстовой и графической информации знаками, выполненными рельефно-точечным шрифтом Брайля;</a:t>
            </a:r>
          </a:p>
          <a:p>
            <a:pPr marL="89999" lvl="0" indent="1099">
              <a:spcBef>
                <a:spcPts val="0"/>
              </a:spcBef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наличие альтернативной версии официального сайта организации социальной сферы в сети "Интернет" для инвалидов по зрению;</a:t>
            </a:r>
          </a:p>
          <a:p>
            <a:pPr marL="89999" lvl="0" indent="1099">
              <a:spcBef>
                <a:spcPts val="0"/>
              </a:spcBef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 sz="16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наличие работников в организации, прошедшими необходимое обучение (инструктирование) по сопровождению инвалидов в помещениях организации социальной сферы и на прилегающей территории;</a:t>
            </a:r>
          </a:p>
          <a:p>
            <a:pPr marL="457200" lvl="0" indent="-317500"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ru-RU" sz="1600" i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Доступность услуг для инвалидов</a:t>
            </a:r>
            <a:endParaRPr lang="ru-RU" sz="2800" dirty="0"/>
          </a:p>
        </p:txBody>
      </p:sp>
      <p:pic>
        <p:nvPicPr>
          <p:cNvPr id="8194" name="Picture 2" descr="C:\Users\admin22\Desktop\Фото-презентация\Фотографии техникума\21-09-2018_09-15-16\P_20180921_090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3753000" cy="5004000"/>
          </a:xfrm>
          <a:prstGeom prst="rect">
            <a:avLst/>
          </a:prstGeom>
          <a:noFill/>
        </p:spPr>
      </p:pic>
      <p:pic>
        <p:nvPicPr>
          <p:cNvPr id="6" name="Picture 2" descr="C:\Users\admin22\Desktop\Фото-презентация\Фотографии техникума\21-09-2018_09-15-16\P_20180921_091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500173"/>
            <a:ext cx="3753000" cy="500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Доступность услуг для инвалидов</a:t>
            </a:r>
            <a:br>
              <a:rPr lang="ru-RU" sz="2000" dirty="0" smtClean="0"/>
            </a:br>
            <a:r>
              <a:rPr lang="ru-RU" sz="2000" dirty="0" smtClean="0"/>
              <a:t>(Выделенная стоянка для автотранспортных средств инвалидов)</a:t>
            </a:r>
            <a:endParaRPr lang="ru-RU" sz="2000" dirty="0"/>
          </a:p>
        </p:txBody>
      </p:sp>
      <p:pic>
        <p:nvPicPr>
          <p:cNvPr id="10242" name="Picture 2" descr="C:\Users\admin22\Desktop\Фото-презентация\Фотографии техникума\161___09\IMG_79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932000" y="2017298"/>
            <a:ext cx="5280000" cy="39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Фотографии стендов о размещении данных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3074" name="Picture 2" descr="C:\Users\admin22\Desktop\Фото-презентация\Куровское 1\20180920_1156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508" r="22979"/>
          <a:stretch>
            <a:fillRect/>
          </a:stretch>
        </p:blipFill>
        <p:spPr bwMode="auto">
          <a:xfrm rot="5400000">
            <a:off x="1850322" y="1596100"/>
            <a:ext cx="5443356" cy="46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Доступность услуг для инвалидов</a:t>
            </a:r>
            <a:br>
              <a:rPr lang="ru-RU" sz="2000" dirty="0" smtClean="0"/>
            </a:br>
            <a:r>
              <a:rPr lang="ru-RU" sz="2000" dirty="0" smtClean="0"/>
              <a:t>(Выделенная стоянка для автотранспортных средств инвалидов)</a:t>
            </a:r>
            <a:endParaRPr lang="ru-RU" sz="2000" dirty="0"/>
          </a:p>
        </p:txBody>
      </p:sp>
      <p:pic>
        <p:nvPicPr>
          <p:cNvPr id="51202" name="Picture 2" descr="C:\Users\admin22\Desktop\Фото-презентация\Куровское 1\20180920_1523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24752" y="2082006"/>
            <a:ext cx="7094497" cy="39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Доступность услуг для инвалидов</a:t>
            </a:r>
            <a:br>
              <a:rPr lang="ru-RU" sz="2000" dirty="0" smtClean="0"/>
            </a:br>
            <a:r>
              <a:rPr lang="ru-RU" sz="2000" dirty="0" smtClean="0"/>
              <a:t>(Выделенная стоянка для автотранспортных средств инвалидов)</a:t>
            </a:r>
            <a:endParaRPr lang="ru-RU" sz="2000" dirty="0"/>
          </a:p>
        </p:txBody>
      </p:sp>
      <p:pic>
        <p:nvPicPr>
          <p:cNvPr id="52226" name="Picture 2" descr="C:\Users\admin22\Desktop\Фото-презентация\Кабаново 1\20180920_1247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Доступность услуг для инвалидов</a:t>
            </a:r>
            <a:endParaRPr lang="ru-RU" sz="2000" dirty="0"/>
          </a:p>
        </p:txBody>
      </p:sp>
      <p:pic>
        <p:nvPicPr>
          <p:cNvPr id="58370" name="Picture 2" descr="C:\Users\admin22\Desktop\Фото-презентация\Куровское 1\20180920_1214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951506" y="2430354"/>
            <a:ext cx="5240989" cy="295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Доступность услуг для инвалидов</a:t>
            </a:r>
            <a:br>
              <a:rPr lang="ru-RU" sz="2000" dirty="0" smtClean="0"/>
            </a:br>
            <a:r>
              <a:rPr lang="ru-RU" sz="2000" dirty="0" smtClean="0"/>
              <a:t>(дублирование информации)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1266" name="Picture 2" descr="C:\Users\admin22\Desktop\Фото-презентация\Фотографии техникума\161___09\IMG_8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146" t="17362" r="23053"/>
          <a:stretch>
            <a:fillRect/>
          </a:stretch>
        </p:blipFill>
        <p:spPr bwMode="auto">
          <a:xfrm>
            <a:off x="714348" y="1500174"/>
            <a:ext cx="3460074" cy="4896000"/>
          </a:xfrm>
          <a:prstGeom prst="rect">
            <a:avLst/>
          </a:prstGeom>
          <a:noFill/>
        </p:spPr>
      </p:pic>
      <p:pic>
        <p:nvPicPr>
          <p:cNvPr id="6" name="Picture 2" descr="C:\Users\admin22\Desktop\Фото-презентация\Фотографии техникума\161___09\IMG_8000.JPG"/>
          <p:cNvPicPr>
            <a:picLocks noChangeAspect="1" noChangeArrowheads="1"/>
          </p:cNvPicPr>
          <p:nvPr/>
        </p:nvPicPr>
        <p:blipFill>
          <a:blip r:embed="rId3" cstate="print"/>
          <a:srcRect l="22492" r="27788"/>
          <a:stretch>
            <a:fillRect/>
          </a:stretch>
        </p:blipFill>
        <p:spPr bwMode="auto">
          <a:xfrm>
            <a:off x="4714876" y="1500174"/>
            <a:ext cx="3269565" cy="493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Доступность услуг для инвалидов </a:t>
            </a:r>
            <a:br>
              <a:rPr lang="ru-RU" sz="2800" dirty="0" smtClean="0"/>
            </a:br>
            <a:r>
              <a:rPr lang="ru-RU" sz="2800" dirty="0" smtClean="0"/>
              <a:t>(дублирование информации шрифтом Брайля)</a:t>
            </a:r>
            <a:endParaRPr lang="ru-RU" sz="2800" dirty="0"/>
          </a:p>
        </p:txBody>
      </p:sp>
      <p:pic>
        <p:nvPicPr>
          <p:cNvPr id="38914" name="Picture 2" descr="C:\Users\admin22\Desktop\Фото-презентация\Фотографии техникума\IMG_79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Доступность услуг для инвалидов </a:t>
            </a:r>
            <a:br>
              <a:rPr lang="ru-RU" sz="2800" dirty="0" smtClean="0"/>
            </a:br>
            <a:r>
              <a:rPr lang="ru-RU" sz="2800" dirty="0" smtClean="0"/>
              <a:t>(дублирование информации шрифтом Брайля)</a:t>
            </a:r>
            <a:endParaRPr lang="ru-RU" sz="2800" dirty="0"/>
          </a:p>
        </p:txBody>
      </p:sp>
      <p:pic>
        <p:nvPicPr>
          <p:cNvPr id="39938" name="Picture 2" descr="C:\Users\admin22\Desktop\Фото-презентация\Кабаново 1\20180920_1145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417" r="15443" b="-509"/>
          <a:stretch>
            <a:fillRect/>
          </a:stretch>
        </p:blipFill>
        <p:spPr bwMode="auto">
          <a:xfrm rot="5400000">
            <a:off x="2003906" y="1855392"/>
            <a:ext cx="5136188" cy="41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Доступность услуг для инвалидов </a:t>
            </a:r>
            <a:br>
              <a:rPr lang="ru-RU" sz="2800" dirty="0" smtClean="0"/>
            </a:br>
            <a:r>
              <a:rPr lang="ru-RU" sz="2800" dirty="0" smtClean="0"/>
              <a:t>(дублирование информации шрифтом Брайля)</a:t>
            </a:r>
            <a:endParaRPr lang="ru-RU" sz="2800" dirty="0"/>
          </a:p>
        </p:txBody>
      </p:sp>
      <p:pic>
        <p:nvPicPr>
          <p:cNvPr id="40963" name="Picture 3" descr="C:\Users\admin22\Desktop\Фото-презентация\Куровское 1\20180920_1156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60838" y="2082006"/>
            <a:ext cx="7222325" cy="406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Доступность услуг для инвалидов </a:t>
            </a:r>
            <a:br>
              <a:rPr lang="ru-RU" sz="2800" dirty="0" smtClean="0"/>
            </a:br>
            <a:r>
              <a:rPr lang="ru-RU" sz="2800" dirty="0" smtClean="0"/>
              <a:t>(дублирование информации шрифтом Брайля)</a:t>
            </a:r>
            <a:endParaRPr lang="ru-RU" sz="2800" dirty="0"/>
          </a:p>
        </p:txBody>
      </p:sp>
      <p:pic>
        <p:nvPicPr>
          <p:cNvPr id="14338" name="Picture 2" descr="C:\Users\admin22\Desktop\Фото-презентация\Куровское 1\20180921_0943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295" t="5748" b="22059"/>
          <a:stretch>
            <a:fillRect/>
          </a:stretch>
        </p:blipFill>
        <p:spPr bwMode="auto">
          <a:xfrm rot="5400000">
            <a:off x="-617793" y="2760877"/>
            <a:ext cx="5183158" cy="2376000"/>
          </a:xfrm>
          <a:prstGeom prst="rect">
            <a:avLst/>
          </a:prstGeom>
          <a:noFill/>
        </p:spPr>
      </p:pic>
      <p:pic>
        <p:nvPicPr>
          <p:cNvPr id="14339" name="Picture 3" descr="C:\Users\admin22\Desktop\Фото-презентация\Куровское 1\20180921_0946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357298"/>
            <a:ext cx="4154443" cy="23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Доступность услуг для инвалидов </a:t>
            </a:r>
            <a:br>
              <a:rPr lang="ru-RU" sz="2800" dirty="0" smtClean="0"/>
            </a:br>
            <a:r>
              <a:rPr lang="ru-RU" sz="2800" dirty="0" smtClean="0"/>
              <a:t>(дублирование информации шрифтом Брайля)</a:t>
            </a:r>
            <a:endParaRPr lang="ru-RU" sz="2800" dirty="0"/>
          </a:p>
        </p:txBody>
      </p:sp>
      <p:pic>
        <p:nvPicPr>
          <p:cNvPr id="15362" name="Picture 2" descr="C:\Users\admin22\Desktop\Фото-презентация\Куровское 1\20180921_1020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630504" y="2559273"/>
            <a:ext cx="5177075" cy="2916000"/>
          </a:xfrm>
          <a:prstGeom prst="rect">
            <a:avLst/>
          </a:prstGeom>
          <a:noFill/>
        </p:spPr>
      </p:pic>
      <p:pic>
        <p:nvPicPr>
          <p:cNvPr id="15363" name="Picture 3" descr="C:\Users\admin22\Desktop\Фото-презентация\Куровское 1\20180921_1020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1500174"/>
            <a:ext cx="5113160" cy="28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Доступность услуг для инвалидов </a:t>
            </a:r>
            <a:br>
              <a:rPr lang="ru-RU" sz="2800" dirty="0" smtClean="0"/>
            </a:br>
            <a:r>
              <a:rPr lang="ru-RU" sz="2800" dirty="0" smtClean="0"/>
              <a:t>(наличие на сайте организации версии для инвалидов по зрению)</a:t>
            </a:r>
            <a:endParaRPr lang="ru-RU" sz="2800" dirty="0"/>
          </a:p>
        </p:txBody>
      </p:sp>
      <p:pic>
        <p:nvPicPr>
          <p:cNvPr id="604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25" b="4349"/>
          <a:stretch>
            <a:fillRect/>
          </a:stretch>
        </p:blipFill>
        <p:spPr bwMode="auto">
          <a:xfrm>
            <a:off x="1358605" y="1714488"/>
            <a:ext cx="6426791" cy="47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1. </a:t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Открытость и доступность информации об организации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543164" cy="4525963"/>
          </a:xfrm>
        </p:spPr>
        <p:txBody>
          <a:bodyPr>
            <a:normAutofit fontScale="400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35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Соответствие информации о деятельности образовательной организации, размещенной на </a:t>
            </a:r>
            <a:r>
              <a:rPr lang="ru-RU" sz="35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официальном сайте</a:t>
            </a:r>
            <a:r>
              <a:rPr lang="ru-RU" sz="35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ее содержанию и порядку (форме), установленным нормативными правовыми актами.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357554" y="1600200"/>
            <a:ext cx="5329246" cy="4525963"/>
          </a:xfrm>
        </p:spPr>
        <p:txBody>
          <a:bodyPr>
            <a:normAutofit fontScale="40000" lnSpcReduction="20000"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3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Скриншот раздела сайта с размещением информации в соответствии с 273-ФЗ “Об образовании в РФ”, статья 29 </a:t>
            </a:r>
            <a:endParaRPr lang="en-US" sz="3000" i="1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ru-RU" sz="3000" i="1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3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Обязательная информация на сайте ОО: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3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о дате создания образовательной организации, об учредителе, учредителях образовательной организации, о месте нахождения образовательной организации и ее филиалов (при наличии), режиме, графике работы, контактных телефонах и об адресах электронной почты;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3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о структуре и об органах управления образовательной организацией;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sz="3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о реализуемых образовательных программах с указанием учебных предметов, курсов, дисциплин (модулей), практики, предусмотренных соответствующей образовательной программой;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ru-RU" sz="3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численности обучающихся по реализуемым образовательным программам за счет бюджетных ассигнований федерального бюджета, бюджетов субъектов Российской Федерации, местных бюджетов и по договорам об образовании за счет средств физических и (или) юридических лиц;</a:t>
            </a:r>
            <a:endParaRPr lang="en-US" sz="3000" i="1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ru-RU" sz="3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языках образования;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ru-RU" sz="3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федеральных государственных образовательных стандартах, об образовательных стандартах;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ru-RU" sz="3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руководителе образовательной организации, его заместителях, руководителях структурных подразделений;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ru-RU" sz="3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персональном составе педагогических работников с указанием уровня образования, квалификации и опыта работы;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ru-RU" sz="3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материально-техническом обеспечении образовательной деятельности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ru-RU" sz="3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результатах приема по каждой профессии, специальности среднего профессионального образования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ru-RU" sz="3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количестве вакантных мест для приема (перевода) по каждой образовательной программе, по профессии, специальности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ru-RU" sz="30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наличии и об условиях предоставления обучающимся стипендий, мер социальной поддержки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endParaRPr lang="ru-RU" sz="3000" i="1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endParaRPr lang="ru-RU" sz="3000" i="1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Доступность услуг для инвалидов </a:t>
            </a:r>
            <a:br>
              <a:rPr lang="ru-RU" sz="2800" dirty="0" smtClean="0"/>
            </a:br>
            <a:r>
              <a:rPr lang="ru-RU" sz="2800" dirty="0" smtClean="0"/>
              <a:t>(наличие работников прошедших необходимое обучение)</a:t>
            </a:r>
            <a:endParaRPr lang="ru-RU" sz="2800" dirty="0"/>
          </a:p>
        </p:txBody>
      </p:sp>
      <p:pic>
        <p:nvPicPr>
          <p:cNvPr id="61444" name="Picture 4" descr="\\obmen\obmen\kupcova_e\Цветков И.А\Е.Б.Удостоверения ПК\сканирование0004 Маерин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114633" y="340666"/>
            <a:ext cx="4914735" cy="69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Доступность услуг для инвалидов </a:t>
            </a:r>
            <a:br>
              <a:rPr lang="ru-RU" sz="2800" dirty="0" smtClean="0"/>
            </a:br>
            <a:r>
              <a:rPr lang="ru-RU" sz="2800" dirty="0" smtClean="0"/>
              <a:t>(наличие работников прошедших необходимое обучение)</a:t>
            </a:r>
            <a:endParaRPr lang="ru-RU" sz="2800" dirty="0"/>
          </a:p>
        </p:txBody>
      </p:sp>
      <p:pic>
        <p:nvPicPr>
          <p:cNvPr id="62466" name="Picture 2" descr="\\obmen\obmen\kupcova_e\Цветков И.А\Е.Б.Удостоверения ПК\сканирование0013 Сродникова Постнова_Страница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388148" y="397879"/>
            <a:ext cx="4983485" cy="704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Доступность услуг для инвалидов </a:t>
            </a:r>
            <a:br>
              <a:rPr lang="ru-RU" sz="2800" dirty="0" smtClean="0"/>
            </a:br>
            <a:r>
              <a:rPr lang="ru-RU" sz="2800" dirty="0" smtClean="0"/>
              <a:t>(наличие работников прошедших необходимое обучение)</a:t>
            </a:r>
            <a:endParaRPr lang="ru-RU" sz="2800" dirty="0"/>
          </a:p>
        </p:txBody>
      </p:sp>
      <p:pic>
        <p:nvPicPr>
          <p:cNvPr id="63490" name="Picture 2" descr="\\obmen\obmen\kupcova_e\Цветков И.А\Е.Б.Удостоверения ПК\сканирование0013 Сродникова Постнова_Страница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080258" y="469317"/>
            <a:ext cx="4983485" cy="704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Критерий 1. </a:t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Открытость и доступность информации об организации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543164" cy="4525963"/>
          </a:xfrm>
        </p:spPr>
        <p:txBody>
          <a:bodyPr>
            <a:normAutofit fontScale="550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25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Соответствие информации о деятельности образовательной организации, размещенной на </a:t>
            </a:r>
            <a:r>
              <a:rPr lang="ru-RU" sz="25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официальном сайте</a:t>
            </a:r>
            <a:r>
              <a:rPr lang="ru-RU" sz="2500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ее содержанию и порядку (форме), установленным нормативными правовыми актами.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357554" y="1600200"/>
            <a:ext cx="5329246" cy="4525963"/>
          </a:xfrm>
        </p:spPr>
        <p:txBody>
          <a:bodyPr>
            <a:normAutofit fontScale="55000" lnSpcReduction="20000"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 поступлении финансовых и материальных средств и об их расходовании по итогам финансового года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о трудоустройстве выпускников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копия устава образовательной организации;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лицензии на осуществление образовательной деятельности (с приложениями);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свидетельства о государственной аккредитации (с приложениями);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плана финансово-хозяйственной деятельности образовательной организации, утвержденного в установленном законодательством Российской Федерации порядке</a:t>
            </a:r>
          </a:p>
          <a:p>
            <a:pPr marL="85725" lvl="0" indent="-85725">
              <a:buNone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-локальных нормативных актов, предусмотренных частью 2 статьи 30 настоящего Федерального закона, правил внутреннего распорядка обучающихся, правил внутреннего трудового распорядка, коллективного договора</a:t>
            </a:r>
          </a:p>
          <a:p>
            <a:pPr marL="85725" lvl="0" indent="-85725">
              <a:buFontTx/>
              <a:buChar char="-"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отчета о результатах самообследования;</a:t>
            </a:r>
          </a:p>
          <a:p>
            <a:pPr marL="85725" lvl="0" indent="-85725">
              <a:buFontTx/>
              <a:buChar char="-"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документа о порядке оказания платных образовательных услуг, в том числе образца договора об оказании платных образовательных услуг</a:t>
            </a:r>
          </a:p>
          <a:p>
            <a:pPr marL="85725" lvl="0" indent="-85725">
              <a:buFontTx/>
              <a:buChar char="-"/>
            </a:pPr>
            <a:r>
              <a:rPr lang="ru-RU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иная информация, обязательная к размещению на официальном сайте образовательной организации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1232</Words>
  <Application>Microsoft Office PowerPoint</Application>
  <PresentationFormat>Экран (4:3)</PresentationFormat>
  <Paragraphs>150</Paragraphs>
  <Slides>82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Тема Office</vt:lpstr>
      <vt:lpstr>  Фото-презентация  условий осуществления образовательной деятельности в организации</vt:lpstr>
      <vt:lpstr>Слайд 2</vt:lpstr>
      <vt:lpstr>Критерий 1.  Открытость и доступность информации об организации</vt:lpstr>
      <vt:lpstr>Фотографии стендов о размещении данных </vt:lpstr>
      <vt:lpstr>Фотографии стендов о размещении данных </vt:lpstr>
      <vt:lpstr>Фотографии стендов о размещении данных </vt:lpstr>
      <vt:lpstr>Фотографии стендов о размещении данных </vt:lpstr>
      <vt:lpstr>Критерий 1.  Открытость и доступность информации об организации</vt:lpstr>
      <vt:lpstr>Критерий 1.  Открытость и доступность информации об организации</vt:lpstr>
      <vt:lpstr>Раздел сайта с размещением информации в соответствии с 273-ФЗ «Об образовании в РФ», статья 29</vt:lpstr>
      <vt:lpstr>Информация о дате создания, об учредителе, месте нахождения, режиме, графике работы, контактных телефонах и адресах электронной почты</vt:lpstr>
      <vt:lpstr>Информация о дате создания, об учредителе, месте нахождения, режиме, графике работы, контактных телефонах и адресах электронной почты</vt:lpstr>
      <vt:lpstr>Информация о дате создания, об учредителе, месте нахождения, режиме, графике работы, контактных телефонах и адресах электронной почты</vt:lpstr>
      <vt:lpstr>Информация о дате создания, об учредителе, месте нахождения, режиме, графике работы, контактных телефонах и адресах электронной почты</vt:lpstr>
      <vt:lpstr>Информация о структуре и об органах управления</vt:lpstr>
      <vt:lpstr>Информация о реализуемых образовательных программах</vt:lpstr>
      <vt:lpstr>Информация о реализуемых образовательных программах</vt:lpstr>
      <vt:lpstr>Информация о численности обучающихся по реализуемым образовательным программам</vt:lpstr>
      <vt:lpstr>Информация о численности обучающихся по реализуемым образовательным программам</vt:lpstr>
      <vt:lpstr>Информация о языках образования</vt:lpstr>
      <vt:lpstr>Информация о федеральных государственных образовательных стандартах, об образовательных стандартах</vt:lpstr>
      <vt:lpstr>Информация о руководителе образовательной организации, его заместителях</vt:lpstr>
      <vt:lpstr>Информация о персональном составе педагогических работников с указанием уровня образования, квалификации и опыта работы</vt:lpstr>
      <vt:lpstr>Информация о материально-техническом обеспечении</vt:lpstr>
      <vt:lpstr>Информация о материально-техническом обеспечении</vt:lpstr>
      <vt:lpstr>Информация о результатах приема по каждой профессии, специальности среднего профессионального образования</vt:lpstr>
      <vt:lpstr>Информация о результатах приема по каждой профессии, специальности среднего профессионального образования</vt:lpstr>
      <vt:lpstr>Информация о количестве вакантных мест для приема (перевода)</vt:lpstr>
      <vt:lpstr>Информация о наличии и об условиях предоставления обучающимся стипендий, мер социальной поддержки</vt:lpstr>
      <vt:lpstr>Информация о наличии общежития</vt:lpstr>
      <vt:lpstr>Информация об объеме образовательной деятельности</vt:lpstr>
      <vt:lpstr>Информация о поступлении финансовых и материальных средств и об их расходовании по итогам финансового года</vt:lpstr>
      <vt:lpstr>Информация о трудоустройстве выпускников</vt:lpstr>
      <vt:lpstr>Копия устава образовательной организации</vt:lpstr>
      <vt:lpstr>Лицензия на осуществлении образовательной деятельности (с приложениями)</vt:lpstr>
      <vt:lpstr>Свидетельство о государственной аккредитации  (с приложениями)</vt:lpstr>
      <vt:lpstr>План финансово-хозяйственной деятельности</vt:lpstr>
      <vt:lpstr>Локальные нормативные акты</vt:lpstr>
      <vt:lpstr>Локальные нормативные акты (коллективный договор)</vt:lpstr>
      <vt:lpstr>Отчеты о результатах самообследования</vt:lpstr>
      <vt:lpstr>Информация о порядке оказания платных образовательных услуг</vt:lpstr>
      <vt:lpstr>Информация о предписаниях органов, осуществляющих государственный контроль (надзор)</vt:lpstr>
      <vt:lpstr>Иная информация, обязательная к размещению</vt:lpstr>
      <vt:lpstr>Критерий 2.  Комфортность условий предоставления услуг</vt:lpstr>
      <vt:lpstr>Дистанционные способы взаимодействия с получателем услуг</vt:lpstr>
      <vt:lpstr>Дистанционные способы взаимодействия с получателем услуг</vt:lpstr>
      <vt:lpstr>Дистанционные способы взаимодействия с получателем услуг</vt:lpstr>
      <vt:lpstr>Дистанционные способы взаимодействия с получателем услуг</vt:lpstr>
      <vt:lpstr>Техническая возможность выражения получателем услуг мнения о качестве условий оказания услуг</vt:lpstr>
      <vt:lpstr>Критерий 2.  Комфортность условий предоставления услуг</vt:lpstr>
      <vt:lpstr>Комфортность условий (зона отдыха)</vt:lpstr>
      <vt:lpstr>Комфортность условий (зона отдыха)</vt:lpstr>
      <vt:lpstr>Комфортность условий (навигация внутри здания)</vt:lpstr>
      <vt:lpstr>Комфортность условий (навигация внутри здания)</vt:lpstr>
      <vt:lpstr>Комфортность условий (доступность питьевой воды)</vt:lpstr>
      <vt:lpstr>Комфортность условий (санитарно-гигиенические помещения)</vt:lpstr>
      <vt:lpstr>Комфортность условий (санитарно-гигиенические помещения)</vt:lpstr>
      <vt:lpstr>Комфортность условий (санитарно-гигиенические помещения)</vt:lpstr>
      <vt:lpstr>Комфортность условий (санитарно-гигиенические помещения)</vt:lpstr>
      <vt:lpstr>Комфортность условий (транспортная доступность)</vt:lpstr>
      <vt:lpstr>Комфортность условий (транспортная доступность)</vt:lpstr>
      <vt:lpstr>Комфортность условий (транспортная доступность)</vt:lpstr>
      <vt:lpstr>Комфортность условий (транспортная доступность)</vt:lpstr>
      <vt:lpstr>Комфортность условий (транспортная доступность)</vt:lpstr>
      <vt:lpstr>Комфортность условий (доступность записи на получение консультации)</vt:lpstr>
      <vt:lpstr>Дистанционные способы взаимодействия с получателем услуг</vt:lpstr>
      <vt:lpstr>Критерий 3.  Доступность услуг для инвалидов</vt:lpstr>
      <vt:lpstr>Доступность услуг для инвалидов</vt:lpstr>
      <vt:lpstr>Доступность услуг для инвалидов (Выделенная стоянка для автотранспортных средств инвалидов)</vt:lpstr>
      <vt:lpstr>Доступность услуг для инвалидов (Выделенная стоянка для автотранспортных средств инвалидов)</vt:lpstr>
      <vt:lpstr>Доступность услуг для инвалидов (Выделенная стоянка для автотранспортных средств инвалидов)</vt:lpstr>
      <vt:lpstr>Доступность услуг для инвалидов</vt:lpstr>
      <vt:lpstr>Доступность услуг для инвалидов (дублирование информации) </vt:lpstr>
      <vt:lpstr>Доступность услуг для инвалидов  (дублирование информации шрифтом Брайля)</vt:lpstr>
      <vt:lpstr>Доступность услуг для инвалидов  (дублирование информации шрифтом Брайля)</vt:lpstr>
      <vt:lpstr>Доступность услуг для инвалидов  (дублирование информации шрифтом Брайля)</vt:lpstr>
      <vt:lpstr>Доступность услуг для инвалидов  (дублирование информации шрифтом Брайля)</vt:lpstr>
      <vt:lpstr>Доступность услуг для инвалидов  (дублирование информации шрифтом Брайля)</vt:lpstr>
      <vt:lpstr>Доступность услуг для инвалидов  (наличие на сайте организации версии для инвалидов по зрению)</vt:lpstr>
      <vt:lpstr>Доступность услуг для инвалидов  (наличие работников прошедших необходимое обучение)</vt:lpstr>
      <vt:lpstr>Доступность услуг для инвалидов  (наличие работников прошедших необходимое обучение)</vt:lpstr>
      <vt:lpstr>Доступность услуг для инвалидов  (наличие работников прошедших необходимое обучение)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admin22</dc:creator>
  <cp:lastModifiedBy>admin22</cp:lastModifiedBy>
  <cp:revision>89</cp:revision>
  <dcterms:created xsi:type="dcterms:W3CDTF">2018-09-20T08:54:44Z</dcterms:created>
  <dcterms:modified xsi:type="dcterms:W3CDTF">2018-09-21T14:42:10Z</dcterms:modified>
</cp:coreProperties>
</file>