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307" r:id="rId2"/>
    <p:sldId id="256" r:id="rId3"/>
    <p:sldId id="306" r:id="rId4"/>
    <p:sldId id="288" r:id="rId5"/>
    <p:sldId id="302" r:id="rId6"/>
    <p:sldId id="269" r:id="rId7"/>
    <p:sldId id="298" r:id="rId8"/>
    <p:sldId id="280" r:id="rId9"/>
    <p:sldId id="270" r:id="rId10"/>
    <p:sldId id="292" r:id="rId11"/>
    <p:sldId id="304" r:id="rId12"/>
    <p:sldId id="297" r:id="rId13"/>
    <p:sldId id="299" r:id="rId14"/>
    <p:sldId id="305" r:id="rId15"/>
    <p:sldId id="300" r:id="rId16"/>
    <p:sldId id="301" r:id="rId17"/>
    <p:sldId id="286" r:id="rId18"/>
    <p:sldId id="303" r:id="rId1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4" autoAdjust="0"/>
    <p:restoredTop sz="93939" autoAdjust="0"/>
  </p:normalViewPr>
  <p:slideViewPr>
    <p:cSldViewPr>
      <p:cViewPr varScale="1">
        <p:scale>
          <a:sx n="86" d="100"/>
          <a:sy n="86" d="100"/>
        </p:scale>
        <p:origin x="-150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E187E-2FBC-4971-A558-F6E3DAD1976B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4E60D-EAF5-4F23-B254-208C12B54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214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E60D-EAF5-4F23-B254-208C12B54DC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3290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E60D-EAF5-4F23-B254-208C12B54DC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621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16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97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054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239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412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65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042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36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316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685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161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E4299-ED2D-4CF8-AF8B-9982B7CDB59B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14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160240"/>
          </a:xfrm>
        </p:spPr>
        <p:txBody>
          <a:bodyPr>
            <a:normAutofit/>
          </a:bodyPr>
          <a:lstStyle/>
          <a:p>
            <a:r>
              <a:rPr lang="ru-RU" dirty="0" smtClean="0"/>
              <a:t>Открытый урок с презентацией</a:t>
            </a:r>
            <a:br>
              <a:rPr lang="ru-RU" dirty="0" smtClean="0"/>
            </a:br>
            <a:r>
              <a:rPr lang="ru-RU" b="1" dirty="0" smtClean="0"/>
              <a:t>ГТО </a:t>
            </a:r>
            <a:r>
              <a:rPr lang="ru-RU" dirty="0" smtClean="0"/>
              <a:t>(Готов к труду и обороне)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ru-RU" dirty="0" smtClean="0"/>
              <a:t>Урок подготовила и провела </a:t>
            </a:r>
          </a:p>
          <a:p>
            <a:r>
              <a:rPr lang="ru-RU" dirty="0" smtClean="0"/>
              <a:t>преподаватель физической культуры: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Конторщикова</a:t>
            </a:r>
            <a:r>
              <a:rPr lang="ru-RU" dirty="0" smtClean="0"/>
              <a:t> Татьяна Юрьевна</a:t>
            </a:r>
          </a:p>
          <a:p>
            <a:r>
              <a:rPr lang="ru-RU" dirty="0" smtClean="0"/>
              <a:t>ГБПОУ МО «Орехово-Зуевский техникум» структурное подразделение «</a:t>
            </a:r>
            <a:r>
              <a:rPr lang="ru-RU" dirty="0" err="1" smtClean="0"/>
              <a:t>Кабаново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884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435280" cy="2520280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«От значка ГТО – к олимпийской медали!»</a:t>
            </a:r>
          </a:p>
        </p:txBody>
      </p:sp>
      <p:pic>
        <p:nvPicPr>
          <p:cNvPr id="4" name="Рисунок 3" descr="ГТО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7860" y="1844824"/>
            <a:ext cx="2417287" cy="23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ГТО_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636" y="2780928"/>
            <a:ext cx="2475223" cy="244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ГТО_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96232"/>
            <a:ext cx="2439297" cy="227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7665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990" y="7239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solidFill>
                  <a:schemeClr val="accent1"/>
                </a:solidFill>
              </a:rPr>
              <a:t>Возрастные группы ГТО-2014</a:t>
            </a:r>
            <a:br>
              <a:rPr lang="ru-RU" sz="5300" b="1" dirty="0">
                <a:solidFill>
                  <a:schemeClr val="accent1"/>
                </a:solidFill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5709"/>
            <a:ext cx="8219256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/>
              <a:t>I ступень - 6-8 лет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/>
              <a:t>II ступень - 9-10 лет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/>
              <a:t>III ступень - 11-12 лет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/>
              <a:t>IV ступень - 13-15 лет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/>
              <a:t>V ступень - 16-17 лет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/>
              <a:t>VI ступень - 18-29 лет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/>
              <a:t>VII ступень - 30-39 лет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/>
              <a:t>VIII ступень - 40-49 лет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/>
              <a:t>IX ступень - 50-59 лет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/>
              <a:t>X ступень - 60-69 лет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/>
              <a:t>XI ступень - 70 лет и старше</a:t>
            </a:r>
          </a:p>
          <a:p>
            <a:endParaRPr lang="ru-RU" dirty="0"/>
          </a:p>
        </p:txBody>
      </p:sp>
      <p:pic>
        <p:nvPicPr>
          <p:cNvPr id="4" name="Picture 4" descr="4_thumb%25255B29%2525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7350" y="1295400"/>
            <a:ext cx="34480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49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/>
              <a:t>Что же входит в нормы </a:t>
            </a:r>
            <a:r>
              <a:rPr lang="ru-RU" altLang="ru-RU" dirty="0">
                <a:solidFill>
                  <a:srgbClr val="000099"/>
                </a:solidFill>
              </a:rPr>
              <a:t>ГТО</a:t>
            </a:r>
            <a:r>
              <a:rPr lang="ru-RU" altLang="ru-RU" dirty="0"/>
              <a:t> от </a:t>
            </a:r>
            <a:r>
              <a:rPr lang="ru-RU" altLang="ru-RU" b="1" dirty="0"/>
              <a:t>2</a:t>
            </a:r>
            <a:r>
              <a:rPr lang="ru-RU" altLang="ru-RU" dirty="0"/>
              <a:t>0</a:t>
            </a:r>
            <a:r>
              <a:rPr lang="ru-RU" altLang="ru-RU" b="1" dirty="0"/>
              <a:t>15</a:t>
            </a:r>
            <a:r>
              <a:rPr lang="ru-RU" altLang="ru-RU" dirty="0"/>
              <a:t>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FontTx/>
              <a:buAutoNum type="arabicPeriod"/>
            </a:pPr>
            <a:r>
              <a:rPr lang="ru-RU" altLang="ru-RU" b="1" dirty="0"/>
              <a:t>Челночный бег 3×10 м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altLang="ru-RU" b="1" dirty="0"/>
              <a:t>Бег 30, 60, 100 м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altLang="ru-RU" b="1" dirty="0"/>
              <a:t>Бег 1000; 1500; 2000; 2500; 3000 м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altLang="ru-RU" b="1" dirty="0"/>
              <a:t>Прыжок в длину с места, тройной прыжок в длину с места и прыжок в длину с разбега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altLang="ru-RU" b="1" dirty="0"/>
              <a:t>Подтягивания на низкой (из виса лежа) и высокой (из виса) перекладинах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altLang="ru-RU" b="1" dirty="0"/>
              <a:t>Сгибание и разгибание рук в упоре лежа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altLang="ru-RU" b="1" dirty="0"/>
              <a:t>Поднимание туловища из положения лежа на спине за 1 минуту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altLang="ru-RU" b="1" dirty="0"/>
              <a:t>Наклон вперёд из положения стоя на полу или гимнастической скамье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altLang="ru-RU" b="1" dirty="0"/>
              <a:t>Метание спортивного снаряда в цель и на дальность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altLang="ru-RU" b="1" dirty="0"/>
              <a:t>Рывок гири 16 кг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altLang="ru-RU" b="1" dirty="0"/>
              <a:t>Плавание 10, 15, 25, 50 м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altLang="ru-RU" b="1" dirty="0"/>
              <a:t>Бег на лыжах или кросс по пересеченной местности 1, 2, 3, 5, 10 км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altLang="ru-RU" b="1" dirty="0"/>
              <a:t>Стрельба из пневматической винтовки или электронного оружия из положения сидя и положения стоя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altLang="ru-RU" b="1" dirty="0"/>
              <a:t>Туристический поход с проверкой туристических навыков.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10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altLang="ru-RU" dirty="0"/>
              <a:t>Таблица нормативов сдачи </a:t>
            </a:r>
            <a:r>
              <a:rPr lang="ru-RU" altLang="ru-RU" b="1" dirty="0">
                <a:solidFill>
                  <a:srgbClr val="0033CC"/>
                </a:solidFill>
              </a:rPr>
              <a:t>ГТО</a:t>
            </a:r>
            <a:endParaRPr lang="ru-RU" dirty="0"/>
          </a:p>
        </p:txBody>
      </p:sp>
      <p:pic>
        <p:nvPicPr>
          <p:cNvPr id="4" name="Picture 4" descr="6666,1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424582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33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/>
                </a:solidFill>
              </a:rPr>
              <a:t>Рекомендации к недельному двигательному режиму</a:t>
            </a:r>
            <a:br>
              <a:rPr lang="ru-RU" sz="3600" b="1" dirty="0">
                <a:solidFill>
                  <a:schemeClr val="accent1"/>
                </a:solidFill>
              </a:rPr>
            </a:br>
            <a:r>
              <a:rPr lang="ru-RU" sz="3600" b="1" dirty="0">
                <a:solidFill>
                  <a:schemeClr val="accent1"/>
                </a:solidFill>
              </a:rPr>
              <a:t>СанПиН 2.4.2.2821-10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1"/>
            <a:ext cx="8507288" cy="434908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b="1" dirty="0"/>
              <a:t>1. Утренняя гимнастика.</a:t>
            </a:r>
          </a:p>
          <a:p>
            <a:pPr>
              <a:defRPr/>
            </a:pPr>
            <a:r>
              <a:rPr lang="ru-RU" b="1" dirty="0"/>
              <a:t>2. Обязательные учебные занятия в ОУ.</a:t>
            </a:r>
          </a:p>
          <a:p>
            <a:pPr>
              <a:defRPr/>
            </a:pPr>
            <a:r>
              <a:rPr lang="ru-RU" b="1" dirty="0"/>
              <a:t>3. Двигательно-активные виды деятельности в процессе учебного и трудового дня.</a:t>
            </a:r>
          </a:p>
          <a:p>
            <a:pPr>
              <a:defRPr/>
            </a:pPr>
            <a:r>
              <a:rPr lang="ru-RU" b="1" dirty="0"/>
              <a:t>4. Организованные занятия в секциях, группах ОФП и здоровья, участие в соревнованиях.</a:t>
            </a:r>
          </a:p>
          <a:p>
            <a:pPr>
              <a:defRPr/>
            </a:pPr>
            <a:r>
              <a:rPr lang="ru-RU" b="1" dirty="0"/>
              <a:t>5. Самостоятельные занятия.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14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altLang="ru-RU" b="1" dirty="0"/>
              <a:t>Методика для самостоятельной подготовки к сдаче норм </a:t>
            </a:r>
            <a:r>
              <a:rPr lang="ru-RU" altLang="ru-RU" b="1" dirty="0">
                <a:solidFill>
                  <a:srgbClr val="000099"/>
                </a:solidFill>
              </a:rPr>
              <a:t>ГТО</a:t>
            </a:r>
            <a:r>
              <a:rPr lang="ru-RU" altLang="ru-RU" b="1" dirty="0"/>
              <a:t/>
            </a:r>
            <a:br>
              <a:rPr lang="ru-RU" alt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4176465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rgbClr val="0033CC"/>
                </a:solidFill>
              </a:rPr>
              <a:t>Подготовка к сдаче нормативов комплекса ГТО происходит на уроках по физкультуре, в спортивных секциях и школах.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0033CC"/>
                </a:solidFill>
              </a:rPr>
              <a:t>  Подготовку к сдаче норм ГТО можно проводить и на самостоятельных тренировках.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0033CC"/>
                </a:solidFill>
              </a:rPr>
              <a:t>  Для того чтобы самостоятельно тренироваться, необходимо помнить следующие правила.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0033CC"/>
                </a:solidFill>
              </a:rPr>
              <a:t>  Одежда для спортивных занятий должна соответствовать сезону и уровню двигательной активности во время занятий. Она должна быть удобной и практичной.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0033CC"/>
                </a:solidFill>
              </a:rPr>
              <a:t>  Особое внимание следует уделять спортивной обуви, перчаткам и головному убору (в зимнее время).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0033CC"/>
                </a:solidFill>
              </a:rPr>
              <a:t>  Спортивная обувь должна быть удобной, лёгкой, соответствовать размеру ноги или быть на 1 размер больше (для толстого носка в зимний период).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0033CC"/>
                </a:solidFill>
              </a:rPr>
              <a:t>  Во время занятий в холодное время года (зима, поздняя осень, ранняя весна) нельзя допускать промокания ног, резкого переохлаждения организма, особенно после интенсивной физической нагрузки. Пробежав зимой дистанцию на скорость, необходимо как можно быстрее попасть в тёплое помещение и сменить одежду.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0033CC"/>
                </a:solidFill>
              </a:rPr>
              <a:t>  Если есть возможность, то можно заниматься подготовкой к сдаче норм комплекса ГТО в выходные дни вместе с родителями.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0033CC"/>
                </a:solidFill>
              </a:rPr>
              <a:t>  Они могут показать или подсказать что-то весьма полезное. В том числе посоветовать, как правильно выполнять то или иное упражнение.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0033CC"/>
                </a:solidFill>
              </a:rPr>
              <a:t>  Отличная идея пригласить на тренировки своих друзей. Вместе заниматься спортом веселее, тем более что настоящая дружба крепнет в общих делах.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70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История норм ГТО в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РОССИИ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45624" cy="4525963"/>
          </a:xfrm>
        </p:spPr>
        <p:txBody>
          <a:bodyPr>
            <a:normAutofit fontScale="70000" lnSpcReduction="20000"/>
          </a:bodyPr>
          <a:lstStyle/>
          <a:p>
            <a:r>
              <a:rPr lang="ru-RU" altLang="ru-RU" sz="3400" b="1" i="1" dirty="0">
                <a:solidFill>
                  <a:srgbClr val="D60093"/>
                </a:solidFill>
              </a:rPr>
              <a:t>24 марта </a:t>
            </a:r>
            <a:r>
              <a:rPr lang="ru-RU" altLang="ru-RU" sz="3400" b="1" i="1" dirty="0"/>
              <a:t>2014</a:t>
            </a:r>
            <a:r>
              <a:rPr lang="ru-RU" altLang="ru-RU" sz="3400" dirty="0"/>
              <a:t> </a:t>
            </a:r>
            <a:r>
              <a:rPr lang="ru-RU" altLang="ru-RU" sz="3400" b="1" dirty="0"/>
              <a:t>года президент России подписал указ, которым постановил до 15 июня 2014 утвердить «Положение о Всероссийском физкультурно-спортивном комплексе „Готов к труду и обороне“ (ГТО)», до 1 августа разработать сопутствующие нормативно-правовые акты и ввести комплекс в действие с 1 сентября. Соответственно достигнутым уровням планируются надбавки к стипендиям и заработным платам. Предусматриваются возможность учета необязательных испытаний и национальных видов спорта. Проект положения находился в стадии публичного обсуждения с 3 по 18 апреля. В течение 2014 года во многих городах России проводились спортивные конкурсы и акции, на которых населению предлагали сдать различные варианты норм.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65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812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ТОЛЬКО ВПЕРЕД, БУДЬ С НАМИ!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http://russiasport.ru/sites/default/files/bezymyannyy1_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2766"/>
            <a:ext cx="3672408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online812.ru/mm/items/2014/3/25/0005/12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12766"/>
            <a:ext cx="3744416" cy="2530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minsportfcp.ru/export/shared/photobank/vitalij-mutko-predstavil-poslov-gto/37.JPG_209644925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3672408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www.presslife.ru/media/5515105809d1c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4091742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175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Желаем </a:t>
            </a:r>
            <a:r>
              <a:rPr lang="ru-RU" b="1" dirty="0">
                <a:solidFill>
                  <a:srgbClr val="FF0000"/>
                </a:solidFill>
              </a:rPr>
              <a:t>всем успехов в сдаче норм!</a:t>
            </a:r>
            <a:endParaRPr lang="ru-RU" dirty="0"/>
          </a:p>
        </p:txBody>
      </p:sp>
      <p:pic>
        <p:nvPicPr>
          <p:cNvPr id="4" name="Picture 2" descr="C:\Users\Admin\Pictures\znachok_gto_sov-570x4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42925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419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-459432"/>
            <a:ext cx="8856984" cy="266429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«</a:t>
            </a:r>
            <a:r>
              <a:rPr lang="ru-RU" sz="4800" b="1" dirty="0">
                <a:solidFill>
                  <a:srgbClr val="FF0000"/>
                </a:solidFill>
              </a:rPr>
              <a:t>НОРМЫ ГТО-НОРМЫ ЖИЗНИ</a:t>
            </a:r>
            <a:r>
              <a:rPr lang="ru-RU" sz="4800" b="1" dirty="0" smtClean="0">
                <a:solidFill>
                  <a:srgbClr val="FF0000"/>
                </a:solidFill>
              </a:rPr>
              <a:t>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3" name="Объект 3" descr="ГТО шагает по России в регионы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412776"/>
            <a:ext cx="698477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28858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00B050"/>
                </a:solidFill>
              </a:rPr>
              <a:t>ГОТОВ К ТРУДУ И ОБОРОНЕ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  <p:pic>
        <p:nvPicPr>
          <p:cNvPr id="4" name="Picture 4" descr="IMG_682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71800" y="1196752"/>
            <a:ext cx="3744415" cy="475164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60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063566"/>
            <a:ext cx="5534356" cy="14185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</a:rPr>
              <a:t>«</a:t>
            </a:r>
            <a:r>
              <a:rPr lang="ru-RU" sz="2800" b="1" dirty="0">
                <a:solidFill>
                  <a:srgbClr val="002060"/>
                </a:solidFill>
              </a:rPr>
              <a:t>Готов к труду и обороне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» </a:t>
            </a:r>
            <a:endParaRPr lang="ru-RU" sz="2800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 </a:t>
            </a:r>
            <a:r>
              <a:rPr lang="ru-RU" sz="2200" dirty="0">
                <a:solidFill>
                  <a:srgbClr val="002060"/>
                </a:solidFill>
              </a:rPr>
              <a:t>программа физкультурной </a:t>
            </a:r>
            <a:r>
              <a:rPr lang="ru-RU" sz="2200" dirty="0" smtClean="0">
                <a:solidFill>
                  <a:srgbClr val="002060"/>
                </a:solidFill>
              </a:rPr>
              <a:t>подготовки с </a:t>
            </a:r>
            <a:r>
              <a:rPr lang="ru-RU" sz="2200" dirty="0">
                <a:solidFill>
                  <a:srgbClr val="002060"/>
                </a:solidFill>
              </a:rPr>
              <a:t>1931 года по 1991 </a:t>
            </a:r>
            <a:r>
              <a:rPr lang="ru-RU" sz="2200" dirty="0" smtClean="0">
                <a:solidFill>
                  <a:srgbClr val="002060"/>
                </a:solidFill>
              </a:rPr>
              <a:t>год  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-5235"/>
            <a:ext cx="4286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ГТО?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8" name="Picture 6" descr="Советские плакаты &quot; Just one MI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188640"/>
            <a:ext cx="2801559" cy="3168352"/>
          </a:xfrm>
          <a:prstGeom prst="rect">
            <a:avLst/>
          </a:prstGeom>
          <a:noFill/>
        </p:spPr>
      </p:pic>
      <p:pic>
        <p:nvPicPr>
          <p:cNvPr id="5" name="Picture 2" descr="http://icdn.lenta.ru/images/2014/04/03/15/20140403152411312/pic_031e79d79bf4770aed403f98dd8b56d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10" y="2996952"/>
            <a:ext cx="4000500" cy="2448272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409747" y="3717032"/>
            <a:ext cx="4752528" cy="1728192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b="1" dirty="0" smtClean="0">
                <a:solidFill>
                  <a:srgbClr val="002060"/>
                </a:solidFill>
              </a:rPr>
              <a:t>Простота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 Общедоступность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 Укрепление здоровья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989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03232" cy="923702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Будь готов </a:t>
            </a:r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</a:t>
            </a:r>
            <a:endParaRPr lang="ru-RU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1"/>
            <a:ext cx="8507288" cy="4248471"/>
          </a:xfrm>
        </p:spPr>
        <p:txBody>
          <a:bodyPr>
            <a:normAutofit fontScale="62500" lnSpcReduction="2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Helvetica"/>
              </a:rPr>
              <a:t>Система ГТО действовала в СССР на протяжении 60 лет, начиная с 1931 года.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>
              <a:solidFill>
                <a:srgbClr val="202020"/>
              </a:solidFill>
              <a:latin typeface="inherit"/>
              <a:ea typeface="Times New Roman" pitchFamily="18" charset="0"/>
              <a:cs typeface="Helvetica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>
                <a:solidFill>
                  <a:srgbClr val="202020"/>
                </a:solidFill>
                <a:latin typeface="inherit"/>
                <a:ea typeface="Times New Roman" pitchFamily="18" charset="0"/>
                <a:cs typeface="Helvetica"/>
              </a:rPr>
              <a:t>В своей последней редакции, принятой в 1972 году советом министров, комплекс охватывал граждан Советского Союза пяти возрастных групп: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>
              <a:solidFill>
                <a:srgbClr val="202020"/>
              </a:solidFill>
              <a:latin typeface="inherit"/>
              <a:ea typeface="Times New Roman" pitchFamily="18" charset="0"/>
              <a:cs typeface="Helvetica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202020"/>
                </a:solidFill>
                <a:latin typeface="inherit"/>
                <a:ea typeface="Times New Roman" pitchFamily="18" charset="0"/>
                <a:cs typeface="Helvetica"/>
              </a:rPr>
              <a:t>I ступень («Смелые и ловкие») — 10-13 лет,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>
              <a:solidFill>
                <a:srgbClr val="202020"/>
              </a:solidFill>
              <a:latin typeface="inherit"/>
              <a:ea typeface="Times New Roman" pitchFamily="18" charset="0"/>
              <a:cs typeface="Helvetica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202020"/>
                </a:solidFill>
                <a:latin typeface="inherit"/>
                <a:ea typeface="Times New Roman" pitchFamily="18" charset="0"/>
                <a:cs typeface="Helvetica"/>
              </a:rPr>
              <a:t>II ступень («Спортивная смена») — 14-15 лет,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>
              <a:solidFill>
                <a:srgbClr val="202020"/>
              </a:solidFill>
              <a:latin typeface="inherit"/>
              <a:ea typeface="Times New Roman" pitchFamily="18" charset="0"/>
              <a:cs typeface="Helvetica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202020"/>
                </a:solidFill>
                <a:latin typeface="inherit"/>
                <a:ea typeface="Times New Roman" pitchFamily="18" charset="0"/>
                <a:cs typeface="Helvetica"/>
              </a:rPr>
              <a:t>III ступень («Сила и мужество») — 16-18 лет,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>
              <a:solidFill>
                <a:srgbClr val="202020"/>
              </a:solidFill>
              <a:latin typeface="inherit"/>
              <a:ea typeface="Times New Roman" pitchFamily="18" charset="0"/>
              <a:cs typeface="Helvetica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202020"/>
                </a:solidFill>
                <a:latin typeface="inherit"/>
                <a:ea typeface="Times New Roman" pitchFamily="18" charset="0"/>
                <a:cs typeface="Helvetica"/>
              </a:rPr>
              <a:t>IV ступень («Физическое совершенство») — мужчины 19-39 лет, женщины 19-34 лет,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>
              <a:solidFill>
                <a:srgbClr val="202020"/>
              </a:solidFill>
              <a:latin typeface="inherit"/>
              <a:ea typeface="Times New Roman" pitchFamily="18" charset="0"/>
              <a:cs typeface="Helvetica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202020"/>
                </a:solidFill>
                <a:latin typeface="inherit"/>
                <a:ea typeface="Times New Roman" pitchFamily="18" charset="0"/>
                <a:cs typeface="Helvetica"/>
              </a:rPr>
              <a:t>V ступень («Бодрость и здоровье») — мужчины 40-60 лет, женщины 35-55 лет.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467544" y="260648"/>
            <a:ext cx="2144217" cy="7200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6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56992"/>
            <a:ext cx="3970784" cy="2304256"/>
          </a:xfrm>
        </p:spPr>
        <p:txBody>
          <a:bodyPr>
            <a:normAutofit/>
          </a:bodyPr>
          <a:lstStyle/>
          <a:p>
            <a:pPr algn="l" fontAlgn="t">
              <a:spcAft>
                <a:spcPts val="750"/>
              </a:spcAft>
            </a:pPr>
            <a:r>
              <a:rPr lang="ru-RU" sz="1800" dirty="0" smtClean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sz="1800" dirty="0" smtClean="0">
                <a:solidFill>
                  <a:srgbClr val="002060"/>
                </a:solidFill>
                <a:ea typeface="Calibri"/>
                <a:cs typeface="Times New Roman"/>
              </a:rPr>
              <a:t>Указ Президента Российской Федерации </a:t>
            </a:r>
            <a:r>
              <a:rPr lang="ru-RU" sz="1800" dirty="0" smtClean="0">
                <a:solidFill>
                  <a:srgbClr val="FF0000"/>
                </a:solidFill>
                <a:ea typeface="Calibri"/>
                <a:cs typeface="Times New Roman"/>
              </a:rPr>
              <a:t>«О Всероссийском физкультурно-спортивном комплексе «Готов к труду и обороне» (ГТО)» </a:t>
            </a:r>
            <a:br>
              <a:rPr lang="ru-RU" sz="1800" dirty="0" smtClean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1800" dirty="0" smtClean="0">
                <a:solidFill>
                  <a:srgbClr val="002060"/>
                </a:solidFill>
                <a:ea typeface="Calibri"/>
                <a:cs typeface="Times New Roman"/>
              </a:rPr>
              <a:t>от 04.03.2014 года</a:t>
            </a:r>
            <a:br>
              <a:rPr lang="ru-RU" sz="1800" dirty="0" smtClean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sz="1800" dirty="0" smtClean="0">
                <a:solidFill>
                  <a:srgbClr val="002060"/>
                </a:solidFill>
                <a:ea typeface="Calibri"/>
                <a:cs typeface="Times New Roman"/>
              </a:rPr>
              <a:t>  </a:t>
            </a:r>
            <a:r>
              <a:rPr lang="ru-RU" sz="1400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14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1400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788024" y="260648"/>
            <a:ext cx="3963861" cy="5184576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http://www.uomur.org/uploads/posts/2014-03/1395723715_123.jpe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032448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585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04856" cy="93610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ВОЗРАЖДАЯ ТРАДИЦИИ  ГТО</a:t>
            </a:r>
            <a:endParaRPr lang="ru-RU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176464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</a:pPr>
            <a:r>
              <a:rPr lang="ru-RU" altLang="ru-RU" sz="2500" dirty="0">
                <a:solidFill>
                  <a:srgbClr val="111111"/>
                </a:solidFill>
              </a:rPr>
              <a:t> В 2014 г. Правительство РФ разработало и приняло ряд документов, направленных на воссоздание комплекса ГТО: Постановление Правительства РФ № 540, Положение о ГТО, Указ Президента о ГТО.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500" b="1" dirty="0">
                <a:solidFill>
                  <a:srgbClr val="111111"/>
                </a:solidFill>
              </a:rPr>
              <a:t>Цель комплекса ГТО</a:t>
            </a:r>
            <a:r>
              <a:rPr lang="ru-RU" altLang="ru-RU" sz="2500" dirty="0">
                <a:solidFill>
                  <a:srgbClr val="111111"/>
                </a:solidFill>
              </a:rPr>
              <a:t> – увеличение продолжительности жизни населения с помощью систематической физической подготовки.</a:t>
            </a:r>
            <a:endParaRPr lang="ru-RU" altLang="ru-RU" sz="2500" b="1" dirty="0">
              <a:solidFill>
                <a:srgbClr val="111111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ru-RU" altLang="ru-RU" sz="2500" b="1" dirty="0">
                <a:solidFill>
                  <a:srgbClr val="111111"/>
                </a:solidFill>
              </a:rPr>
              <a:t>  Задача</a:t>
            </a:r>
            <a:r>
              <a:rPr lang="ru-RU" altLang="ru-RU" sz="2500" dirty="0">
                <a:solidFill>
                  <a:srgbClr val="111111"/>
                </a:solidFill>
              </a:rPr>
              <a:t> – массовое внедрение комплекса ГТО, охват системой подготовки всех возрастных групп населения.</a:t>
            </a:r>
            <a:endParaRPr lang="ru-RU" altLang="ru-RU" sz="2500" b="1" dirty="0">
              <a:solidFill>
                <a:srgbClr val="111111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ru-RU" altLang="ru-RU" sz="2500" b="1" dirty="0">
                <a:solidFill>
                  <a:srgbClr val="111111"/>
                </a:solidFill>
              </a:rPr>
              <a:t>  Принципы</a:t>
            </a:r>
            <a:r>
              <a:rPr lang="ru-RU" altLang="ru-RU" sz="2500" dirty="0">
                <a:solidFill>
                  <a:srgbClr val="111111"/>
                </a:solidFill>
              </a:rPr>
              <a:t> – добровольность и доступность системы подготовки для всех слоев населения, медицинский контроль, учет местных традиций и особенностей.</a:t>
            </a:r>
            <a:endParaRPr lang="ru-RU" altLang="ru-RU" sz="2500" b="1" dirty="0">
              <a:solidFill>
                <a:srgbClr val="111111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ru-RU" altLang="ru-RU" sz="2500" b="1" dirty="0">
                <a:solidFill>
                  <a:srgbClr val="111111"/>
                </a:solidFill>
              </a:rPr>
              <a:t>  Содержание комплекса</a:t>
            </a:r>
            <a:r>
              <a:rPr lang="ru-RU" altLang="ru-RU" sz="2500" dirty="0">
                <a:solidFill>
                  <a:srgbClr val="111111"/>
                </a:solidFill>
              </a:rPr>
              <a:t> – нормативы ГТО и спортивных разрядов, система тестирования, рекомендации по особенностям двигательного режима для различных групп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xmlns="" val="24445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</a:t>
            </a:r>
            <a:r>
              <a:rPr lang="ru-RU" b="1" dirty="0" smtClean="0">
                <a:solidFill>
                  <a:srgbClr val="FF0000"/>
                </a:solidFill>
              </a:rPr>
              <a:t>ля чего возрождают комплекс ГТО в нашей стране?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Здоровый </a:t>
            </a:r>
            <a:r>
              <a:rPr lang="ru-RU" b="1" dirty="0">
                <a:solidFill>
                  <a:srgbClr val="002060"/>
                </a:solidFill>
              </a:rPr>
              <a:t>образ </a:t>
            </a:r>
            <a:r>
              <a:rPr lang="ru-RU" b="1" dirty="0" smtClean="0">
                <a:solidFill>
                  <a:srgbClr val="002060"/>
                </a:solidFill>
              </a:rPr>
              <a:t>жизни, </a:t>
            </a:r>
            <a:r>
              <a:rPr lang="ru-RU" b="1" dirty="0">
                <a:solidFill>
                  <a:srgbClr val="002060"/>
                </a:solidFill>
              </a:rPr>
              <a:t>готовность к защите своей </a:t>
            </a:r>
            <a:r>
              <a:rPr lang="ru-RU" b="1" dirty="0" smtClean="0">
                <a:solidFill>
                  <a:srgbClr val="002060"/>
                </a:solidFill>
              </a:rPr>
              <a:t>страны, увеличение продолжительности жизни населения </a:t>
            </a:r>
          </a:p>
        </p:txBody>
      </p:sp>
      <p:pic>
        <p:nvPicPr>
          <p:cNvPr id="4" name="Picture 4" descr="http://tn.new.fishki.net/26/upload/post/201404/08/1258906/b551e859759999ecf1fa9c196fee842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3068960"/>
            <a:ext cx="3546648" cy="2520280"/>
          </a:xfrm>
          <a:prstGeom prst="rect">
            <a:avLst/>
          </a:prstGeom>
          <a:noFill/>
        </p:spPr>
      </p:pic>
      <p:pic>
        <p:nvPicPr>
          <p:cNvPr id="7" name="Рисунок 6" descr="http://www.presslife.ru/media/5515105809d1c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3816424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5773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4834880" cy="1707925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Принципы:</a:t>
            </a:r>
            <a:b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добровольность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 доступность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b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медицинский контроль</a:t>
            </a:r>
            <a:b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учет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местных традиций и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особенностей 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4126"/>
            <a:ext cx="2088232" cy="168055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168"/>
            <a:ext cx="2520280" cy="153030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706888" y="2988987"/>
            <a:ext cx="4320480" cy="208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9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900" dirty="0" smtClean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900" dirty="0" smtClean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Содержание комплекса:</a:t>
            </a:r>
          </a:p>
          <a:p>
            <a:pPr marL="342900" indent="-342900" algn="l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нормативы ГТО и спортивных разрядов </a:t>
            </a:r>
          </a:p>
          <a:p>
            <a:pPr marL="342900" indent="-342900" algn="l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система тестирования</a:t>
            </a:r>
          </a:p>
          <a:p>
            <a:pPr marL="342900" indent="-342900" algn="l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рекомендации по особенностям двигательного режима для различных групп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://tash-8-school.ucoz.ru/_ph/1/75736102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204" y="3432593"/>
            <a:ext cx="2253436" cy="1864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pp.vk.me/c621228/v621228088/11746/xK3MUWvXUn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5277" y="49807"/>
            <a:ext cx="3258245" cy="262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www.schule72spb.ru/images/gto/gto-03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4932" y="1707527"/>
            <a:ext cx="2016224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690664" y="3762707"/>
            <a:ext cx="19979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70C0"/>
                </a:solidFill>
                <a:latin typeface="Arial Black" pitchFamily="34" charset="0"/>
              </a:rPr>
              <a:t>В КОМПЛЕКС ГТО ВКЛЮЧЕНЫ </a:t>
            </a:r>
            <a:br>
              <a:rPr lang="ru-RU" sz="14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FF0000"/>
                </a:solidFill>
                <a:latin typeface="Arial Black" pitchFamily="34" charset="0"/>
              </a:rPr>
              <a:t>19 ВИДОВ </a:t>
            </a:r>
            <a:r>
              <a:rPr lang="ru-RU" sz="1400" dirty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14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70C0"/>
                </a:solidFill>
                <a:latin typeface="Arial Black" pitchFamily="34" charset="0"/>
              </a:rPr>
              <a:t>ИСПЫТАНИЙ</a:t>
            </a:r>
            <a:br>
              <a:rPr lang="ru-RU" sz="14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70C0"/>
                </a:solidFill>
                <a:latin typeface="Arial Black" pitchFamily="34" charset="0"/>
              </a:rPr>
              <a:t>(ТЕСТОВ</a:t>
            </a:r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11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shablon10</Template>
  <TotalTime>1261</TotalTime>
  <Words>769</Words>
  <Application>Microsoft Office PowerPoint</Application>
  <PresentationFormat>Экран (4:3)</PresentationFormat>
  <Paragraphs>95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shablon10</vt:lpstr>
      <vt:lpstr>Открытый урок с презентацией ГТО (Готов к труду и обороне)</vt:lpstr>
      <vt:lpstr>«НОРМЫ ГТО-НОРМЫ ЖИЗНИ»</vt:lpstr>
      <vt:lpstr>ГОТОВ К ТРУДУ И ОБОРОНЕ</vt:lpstr>
      <vt:lpstr>Слайд 4</vt:lpstr>
      <vt:lpstr>Будь готов !</vt:lpstr>
      <vt:lpstr> Указ Президента Российской Федерации «О Всероссийском физкультурно-спортивном комплексе «Готов к труду и обороне» (ГТО)»  от 04.03.2014 года      </vt:lpstr>
      <vt:lpstr>ВОЗРАЖДАЯ ТРАДИЦИИ  ГТО</vt:lpstr>
      <vt:lpstr>Для чего возрождают комплекс ГТО в нашей стране?</vt:lpstr>
      <vt:lpstr>Принципы: - добровольность и доступность   - медицинский контроль - учет местных традиций и особенностей  </vt:lpstr>
      <vt:lpstr>Слайд 10</vt:lpstr>
      <vt:lpstr>Возрастные группы ГТО-2014  </vt:lpstr>
      <vt:lpstr>Что же входит в нормы ГТО от 2015г</vt:lpstr>
      <vt:lpstr>Таблица нормативов сдачи ГТО</vt:lpstr>
      <vt:lpstr>Рекомендации к недельному двигательному режиму СанПиН 2.4.2.2821-10</vt:lpstr>
      <vt:lpstr>Методика для самостоятельной подготовки к сдаче норм ГТО </vt:lpstr>
      <vt:lpstr>История норм ГТО в РОССИИ</vt:lpstr>
      <vt:lpstr>ТОЛЬКО ВПЕРЕД, БУДЬ С НАМИ!</vt:lpstr>
      <vt:lpstr>Желаем всем успехов в сдаче норм!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норм ГТО – к олимпийским медалям!</dc:title>
  <dc:creator>Дудаладова Юлия</dc:creator>
  <cp:lastModifiedBy>Artur P. Tarkinsky</cp:lastModifiedBy>
  <cp:revision>183</cp:revision>
  <cp:lastPrinted>2015-08-20T14:02:16Z</cp:lastPrinted>
  <dcterms:created xsi:type="dcterms:W3CDTF">2014-10-29T02:32:00Z</dcterms:created>
  <dcterms:modified xsi:type="dcterms:W3CDTF">2017-04-14T13:41:49Z</dcterms:modified>
</cp:coreProperties>
</file>